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920" r:id="rId2"/>
    <p:sldMasterId id="2147484098" r:id="rId3"/>
    <p:sldMasterId id="2147484110" r:id="rId4"/>
    <p:sldMasterId id="2147484123" r:id="rId5"/>
    <p:sldMasterId id="2147484149" r:id="rId6"/>
    <p:sldMasterId id="2147484156" r:id="rId7"/>
  </p:sldMasterIdLst>
  <p:notesMasterIdLst>
    <p:notesMasterId r:id="rId39"/>
  </p:notesMasterIdLst>
  <p:sldIdLst>
    <p:sldId id="421" r:id="rId8"/>
    <p:sldId id="449" r:id="rId9"/>
    <p:sldId id="451" r:id="rId10"/>
    <p:sldId id="450" r:id="rId11"/>
    <p:sldId id="452" r:id="rId12"/>
    <p:sldId id="469" r:id="rId13"/>
    <p:sldId id="473" r:id="rId14"/>
    <p:sldId id="455" r:id="rId15"/>
    <p:sldId id="466" r:id="rId16"/>
    <p:sldId id="457" r:id="rId17"/>
    <p:sldId id="512" r:id="rId18"/>
    <p:sldId id="426" r:id="rId19"/>
    <p:sldId id="465" r:id="rId20"/>
    <p:sldId id="428" r:id="rId21"/>
    <p:sldId id="459" r:id="rId22"/>
    <p:sldId id="427" r:id="rId23"/>
    <p:sldId id="414" r:id="rId24"/>
    <p:sldId id="415" r:id="rId25"/>
    <p:sldId id="416" r:id="rId26"/>
    <p:sldId id="367" r:id="rId27"/>
    <p:sldId id="519" r:id="rId28"/>
    <p:sldId id="521" r:id="rId29"/>
    <p:sldId id="513" r:id="rId30"/>
    <p:sldId id="514" r:id="rId31"/>
    <p:sldId id="490" r:id="rId32"/>
    <p:sldId id="489" r:id="rId33"/>
    <p:sldId id="491" r:id="rId34"/>
    <p:sldId id="488" r:id="rId35"/>
    <p:sldId id="475" r:id="rId36"/>
    <p:sldId id="526" r:id="rId37"/>
    <p:sldId id="483" r:id="rId38"/>
  </p:sldIdLst>
  <p:sldSz cx="9144000" cy="6858000" type="screen4x3"/>
  <p:notesSz cx="6858000" cy="9144000"/>
  <p:defaultText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CAB"/>
    <a:srgbClr val="295EC2"/>
    <a:srgbClr val="152640"/>
    <a:srgbClr val="C5D6E5"/>
    <a:srgbClr val="CBDCEC"/>
    <a:srgbClr val="020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8" autoAdjust="0"/>
    <p:restoredTop sz="83808" autoAdjust="0"/>
  </p:normalViewPr>
  <p:slideViewPr>
    <p:cSldViewPr>
      <p:cViewPr varScale="1">
        <p:scale>
          <a:sx n="110" d="100"/>
          <a:sy n="110" d="100"/>
        </p:scale>
        <p:origin x="-704" y="-10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1038"/>
    </p:cViewPr>
  </p:sorterViewPr>
  <p:notesViewPr>
    <p:cSldViewPr>
      <p:cViewPr varScale="1">
        <p:scale>
          <a:sx n="67" d="100"/>
          <a:sy n="67" d="100"/>
        </p:scale>
        <p:origin x="-3228"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C7988C-C58E-447B-A94C-92514EB4C113}" type="datetimeFigureOut">
              <a:rPr lang="en-US" smtClean="0"/>
              <a:pPr/>
              <a:t>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2F6C88-A3C6-492A-B801-79A08B480271}" type="slidenum">
              <a:rPr lang="en-US" smtClean="0"/>
              <a:pPr/>
              <a:t>‹#›</a:t>
            </a:fld>
            <a:endParaRPr lang="en-US"/>
          </a:p>
        </p:txBody>
      </p:sp>
    </p:spTree>
    <p:extLst>
      <p:ext uri="{BB962C8B-B14F-4D97-AF65-F5344CB8AC3E}">
        <p14:creationId xmlns:p14="http://schemas.microsoft.com/office/powerpoint/2010/main" val="3816742433"/>
      </p:ext>
    </p:extLst>
  </p:cSld>
  <p:clrMap bg1="lt1" tx1="dk1" bg2="lt2" tx2="dk2" accent1="accent1" accent2="accent2" accent3="accent3" accent4="accent4" accent5="accent5" accent6="accent6" hlink="hlink" folHlink="folHlink"/>
  <p:notesStyle>
    <a:lvl1pPr marL="0" algn="l" defTabSz="913758" rtl="0" eaLnBrk="1" latinLnBrk="0" hangingPunct="1">
      <a:defRPr sz="1200" kern="1200">
        <a:solidFill>
          <a:schemeClr val="tx1"/>
        </a:solidFill>
        <a:latin typeface="+mn-lt"/>
        <a:ea typeface="+mn-ea"/>
        <a:cs typeface="+mn-cs"/>
      </a:defRPr>
    </a:lvl1pPr>
    <a:lvl2pPr marL="456880" algn="l" defTabSz="913758" rtl="0" eaLnBrk="1" latinLnBrk="0" hangingPunct="1">
      <a:defRPr sz="1200" kern="1200">
        <a:solidFill>
          <a:schemeClr val="tx1"/>
        </a:solidFill>
        <a:latin typeface="+mn-lt"/>
        <a:ea typeface="+mn-ea"/>
        <a:cs typeface="+mn-cs"/>
      </a:defRPr>
    </a:lvl2pPr>
    <a:lvl3pPr marL="913758" algn="l" defTabSz="913758" rtl="0" eaLnBrk="1" latinLnBrk="0" hangingPunct="1">
      <a:defRPr sz="1200" kern="1200">
        <a:solidFill>
          <a:schemeClr val="tx1"/>
        </a:solidFill>
        <a:latin typeface="+mn-lt"/>
        <a:ea typeface="+mn-ea"/>
        <a:cs typeface="+mn-cs"/>
      </a:defRPr>
    </a:lvl3pPr>
    <a:lvl4pPr marL="1370639" algn="l" defTabSz="913758" rtl="0" eaLnBrk="1" latinLnBrk="0" hangingPunct="1">
      <a:defRPr sz="1200" kern="1200">
        <a:solidFill>
          <a:schemeClr val="tx1"/>
        </a:solidFill>
        <a:latin typeface="+mn-lt"/>
        <a:ea typeface="+mn-ea"/>
        <a:cs typeface="+mn-cs"/>
      </a:defRPr>
    </a:lvl4pPr>
    <a:lvl5pPr marL="1827517" algn="l" defTabSz="913758" rtl="0" eaLnBrk="1" latinLnBrk="0" hangingPunct="1">
      <a:defRPr sz="1200" kern="1200">
        <a:solidFill>
          <a:schemeClr val="tx1"/>
        </a:solidFill>
        <a:latin typeface="+mn-lt"/>
        <a:ea typeface="+mn-ea"/>
        <a:cs typeface="+mn-cs"/>
      </a:defRPr>
    </a:lvl5pPr>
    <a:lvl6pPr marL="2284398" algn="l" defTabSz="913758" rtl="0" eaLnBrk="1" latinLnBrk="0" hangingPunct="1">
      <a:defRPr sz="1200" kern="1200">
        <a:solidFill>
          <a:schemeClr val="tx1"/>
        </a:solidFill>
        <a:latin typeface="+mn-lt"/>
        <a:ea typeface="+mn-ea"/>
        <a:cs typeface="+mn-cs"/>
      </a:defRPr>
    </a:lvl6pPr>
    <a:lvl7pPr marL="2741275" algn="l" defTabSz="913758" rtl="0" eaLnBrk="1" latinLnBrk="0" hangingPunct="1">
      <a:defRPr sz="1200" kern="1200">
        <a:solidFill>
          <a:schemeClr val="tx1"/>
        </a:solidFill>
        <a:latin typeface="+mn-lt"/>
        <a:ea typeface="+mn-ea"/>
        <a:cs typeface="+mn-cs"/>
      </a:defRPr>
    </a:lvl7pPr>
    <a:lvl8pPr marL="3198156" algn="l" defTabSz="913758" rtl="0" eaLnBrk="1" latinLnBrk="0" hangingPunct="1">
      <a:defRPr sz="1200" kern="1200">
        <a:solidFill>
          <a:schemeClr val="tx1"/>
        </a:solidFill>
        <a:latin typeface="+mn-lt"/>
        <a:ea typeface="+mn-ea"/>
        <a:cs typeface="+mn-cs"/>
      </a:defRPr>
    </a:lvl8pPr>
    <a:lvl9pPr marL="3655033" algn="l" defTabSz="9137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atin typeface="Arial" charset="0"/>
                <a:cs typeface="Arial" charset="0"/>
              </a:rPr>
              <a:t>This is module will cover XYZ. Let’s get started.</a:t>
            </a:r>
          </a:p>
        </p:txBody>
      </p:sp>
      <p:sp>
        <p:nvSpPr>
          <p:cNvPr id="18436" name="Slide Number Placeholder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200">
                <a:solidFill>
                  <a:schemeClr val="hlink"/>
                </a:solidFill>
                <a:latin typeface="Arial" charset="0"/>
                <a:ea typeface="ＭＳ Ｐゴシック" charset="0"/>
              </a:defRPr>
            </a:lvl1pPr>
            <a:lvl2pPr marL="742950" indent="-285750">
              <a:defRPr sz="2200">
                <a:solidFill>
                  <a:schemeClr val="hlink"/>
                </a:solidFill>
                <a:latin typeface="Arial" charset="0"/>
                <a:ea typeface="ＭＳ Ｐゴシック" charset="0"/>
              </a:defRPr>
            </a:lvl2pPr>
            <a:lvl3pPr marL="1143000" indent="-228600">
              <a:defRPr sz="2200">
                <a:solidFill>
                  <a:schemeClr val="hlink"/>
                </a:solidFill>
                <a:latin typeface="Arial" charset="0"/>
                <a:ea typeface="ＭＳ Ｐゴシック" charset="0"/>
              </a:defRPr>
            </a:lvl3pPr>
            <a:lvl4pPr marL="1600200" indent="-228600">
              <a:defRPr sz="2200">
                <a:solidFill>
                  <a:schemeClr val="hlink"/>
                </a:solidFill>
                <a:latin typeface="Arial" charset="0"/>
                <a:ea typeface="ＭＳ Ｐゴシック" charset="0"/>
              </a:defRPr>
            </a:lvl4pPr>
            <a:lvl5pPr marL="2057400" indent="-228600">
              <a:defRPr sz="2200">
                <a:solidFill>
                  <a:schemeClr val="hlink"/>
                </a:solidFill>
                <a:latin typeface="Arial" charset="0"/>
                <a:ea typeface="ＭＳ Ｐゴシック" charset="0"/>
              </a:defRPr>
            </a:lvl5pPr>
            <a:lvl6pPr marL="2514600" indent="-228600" eaLnBrk="0" fontAlgn="base" hangingPunct="0">
              <a:spcBef>
                <a:spcPct val="0"/>
              </a:spcBef>
              <a:spcAft>
                <a:spcPct val="0"/>
              </a:spcAft>
              <a:defRPr sz="2200">
                <a:solidFill>
                  <a:schemeClr val="hlink"/>
                </a:solidFill>
                <a:latin typeface="Arial" charset="0"/>
                <a:ea typeface="ＭＳ Ｐゴシック" charset="0"/>
              </a:defRPr>
            </a:lvl6pPr>
            <a:lvl7pPr marL="2971800" indent="-228600" eaLnBrk="0" fontAlgn="base" hangingPunct="0">
              <a:spcBef>
                <a:spcPct val="0"/>
              </a:spcBef>
              <a:spcAft>
                <a:spcPct val="0"/>
              </a:spcAft>
              <a:defRPr sz="2200">
                <a:solidFill>
                  <a:schemeClr val="hlink"/>
                </a:solidFill>
                <a:latin typeface="Arial" charset="0"/>
                <a:ea typeface="ＭＳ Ｐゴシック" charset="0"/>
              </a:defRPr>
            </a:lvl7pPr>
            <a:lvl8pPr marL="3429000" indent="-228600" eaLnBrk="0" fontAlgn="base" hangingPunct="0">
              <a:spcBef>
                <a:spcPct val="0"/>
              </a:spcBef>
              <a:spcAft>
                <a:spcPct val="0"/>
              </a:spcAft>
              <a:defRPr sz="2200">
                <a:solidFill>
                  <a:schemeClr val="hlink"/>
                </a:solidFill>
                <a:latin typeface="Arial" charset="0"/>
                <a:ea typeface="ＭＳ Ｐゴシック" charset="0"/>
              </a:defRPr>
            </a:lvl8pPr>
            <a:lvl9pPr marL="3886200" indent="-228600" eaLnBrk="0" fontAlgn="base" hangingPunct="0">
              <a:spcBef>
                <a:spcPct val="0"/>
              </a:spcBef>
              <a:spcAft>
                <a:spcPct val="0"/>
              </a:spcAft>
              <a:defRPr sz="2200">
                <a:solidFill>
                  <a:schemeClr val="hlink"/>
                </a:solidFill>
                <a:latin typeface="Arial" charset="0"/>
                <a:ea typeface="ＭＳ Ｐゴシック" charset="0"/>
              </a:defRPr>
            </a:lvl9pPr>
          </a:lstStyle>
          <a:p>
            <a:pPr>
              <a:defRPr/>
            </a:pPr>
            <a:fld id="{4F8B7043-5F57-8A43-A289-474BE3479287}" type="slidenum">
              <a:rPr lang="en-US" sz="1200" smtClean="0">
                <a:solidFill>
                  <a:prstClr val="black"/>
                </a:solidFill>
              </a:rPr>
              <a:pPr>
                <a:defRPr/>
              </a:pPr>
              <a:t>1</a:t>
            </a:fld>
            <a:endParaRPr lang="en-US" sz="1200" smtClean="0">
              <a:solidFill>
                <a:prstClr val="black"/>
              </a:solidFill>
            </a:endParaRPr>
          </a:p>
        </p:txBody>
      </p:sp>
    </p:spTree>
    <p:extLst>
      <p:ext uri="{BB962C8B-B14F-4D97-AF65-F5344CB8AC3E}">
        <p14:creationId xmlns:p14="http://schemas.microsoft.com/office/powerpoint/2010/main" val="3071467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xfrm>
            <a:off x="1143000" y="685800"/>
            <a:ext cx="4572000" cy="3429000"/>
          </a:xfrm>
          <a:ln/>
        </p:spPr>
      </p:sp>
      <p:sp>
        <p:nvSpPr>
          <p:cNvPr id="89090" name="Notes Placeholder 2"/>
          <p:cNvSpPr>
            <a:spLocks noGrp="1"/>
          </p:cNvSpPr>
          <p:nvPr>
            <p:ph type="body" idx="1"/>
          </p:nvPr>
        </p:nvSpPr>
        <p:spPr>
          <a:noFill/>
          <a:ln/>
        </p:spPr>
        <p:txBody>
          <a:bodyPr/>
          <a:lstStyle/>
          <a:p>
            <a:endParaRPr lang="en-US" dirty="0" smtClean="0">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AE420012-F66A-4824-AA93-F86ACD9D68C1}" type="slidenum">
              <a:rPr lang="en-US">
                <a:solidFill>
                  <a:prstClr val="black"/>
                </a:solidFill>
                <a:latin typeface="Calibri"/>
              </a:rPr>
              <a:pPr>
                <a:defRPr/>
              </a:pPr>
              <a:t>15</a:t>
            </a:fld>
            <a:endParaRPr lang="en-US">
              <a:solidFill>
                <a:prstClr val="black"/>
              </a:solidFill>
              <a:latin typeface="Calibri"/>
            </a:endParaRPr>
          </a:p>
        </p:txBody>
      </p:sp>
    </p:spTree>
    <p:extLst>
      <p:ext uri="{BB962C8B-B14F-4D97-AF65-F5344CB8AC3E}">
        <p14:creationId xmlns:p14="http://schemas.microsoft.com/office/powerpoint/2010/main" val="305210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Leading</a:t>
            </a:r>
            <a:r>
              <a:rPr lang="en-US" baseline="0" dirty="0" smtClean="0"/>
              <a:t> and innovative organizations are making their business information available (services, data) through business APIs to various types of developers – partner, public, private. These APIs are then consumed by developers to build their own apps for end users to use. This supply demand relationship creates this Economy of API Providers and API Consumers.</a:t>
            </a:r>
            <a:endParaRPr lang="en-US" dirty="0"/>
          </a:p>
        </p:txBody>
      </p:sp>
      <p:sp>
        <p:nvSpPr>
          <p:cNvPr id="4" name="Slide Number Placeholder 3"/>
          <p:cNvSpPr>
            <a:spLocks noGrp="1"/>
          </p:cNvSpPr>
          <p:nvPr>
            <p:ph type="sldNum" sz="quarter" idx="10"/>
          </p:nvPr>
        </p:nvSpPr>
        <p:spPr/>
        <p:txBody>
          <a:bodyPr/>
          <a:lstStyle/>
          <a:p>
            <a:pPr>
              <a:defRPr/>
            </a:pPr>
            <a:fld id="{EB7624EE-9785-414A-B6CD-67D5CAF6ECD5}"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128539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61794" name="Notes Placeholder 2"/>
          <p:cNvSpPr>
            <a:spLocks noGrp="1"/>
          </p:cNvSpPr>
          <p:nvPr>
            <p:ph type="body" idx="1"/>
          </p:nvPr>
        </p:nvSpPr>
        <p:spPr bwMode="auto">
          <a:noFill/>
        </p:spPr>
        <p:txBody>
          <a:bodyPr wrap="square" numCol="1" anchor="t" anchorCtr="0" compatLnSpc="1">
            <a:prstTxWarp prst="textNoShape">
              <a:avLst/>
            </a:prstTxWarp>
          </a:bodyPr>
          <a:lstStyle/>
          <a:p>
            <a:pPr defTabSz="457200"/>
            <a:r>
              <a:rPr lang="en-US" smtClean="0"/>
              <a:t>Let</a:t>
            </a:r>
            <a:r>
              <a:rPr lang="en-US" altLang="en-US" smtClean="0"/>
              <a:t>’</a:t>
            </a:r>
            <a:r>
              <a:rPr lang="en-US" smtClean="0"/>
              <a:t>s look at the Cars.com mobile app as an example. </a:t>
            </a:r>
          </a:p>
          <a:p>
            <a:pPr defTabSz="457200"/>
            <a:r>
              <a:rPr lang="en-US" smtClean="0"/>
              <a:t>Cars.com is a consumer of APIs, and has assembled several 3</a:t>
            </a:r>
            <a:r>
              <a:rPr lang="en-US" baseline="30000" smtClean="0"/>
              <a:t>rd</a:t>
            </a:r>
            <a:r>
              <a:rPr lang="en-US" smtClean="0"/>
              <a:t> party apis together to form the base function of their cars app.  </a:t>
            </a:r>
          </a:p>
          <a:p>
            <a:pPr defTabSz="457200"/>
            <a:r>
              <a:rPr lang="en-US" smtClean="0"/>
              <a:t>For example, they use a Map Provider API to provide a </a:t>
            </a:r>
            <a:r>
              <a:rPr lang="en-US" altLang="en-US" smtClean="0"/>
              <a:t>“</a:t>
            </a:r>
            <a:r>
              <a:rPr lang="en-US" smtClean="0"/>
              <a:t>store locator function</a:t>
            </a:r>
            <a:r>
              <a:rPr lang="en-US" altLang="en-US" smtClean="0"/>
              <a:t>”</a:t>
            </a:r>
            <a:endParaRPr lang="en-US" smtClean="0"/>
          </a:p>
          <a:p>
            <a:pPr defTabSz="457200"/>
            <a:r>
              <a:rPr lang="en-US" smtClean="0"/>
              <a:t>APIs from a car dealer data aggregator for availability of certain makes and models.</a:t>
            </a:r>
          </a:p>
          <a:p>
            <a:pPr defTabSz="457200"/>
            <a:r>
              <a:rPr lang="en-US" smtClean="0"/>
              <a:t>They use APIs from a Bank to offer Loan calculators and origination </a:t>
            </a:r>
          </a:p>
          <a:p>
            <a:pPr defTabSz="457200"/>
            <a:r>
              <a:rPr lang="en-US" smtClean="0"/>
              <a:t>Auto insurance from an Insurance companies APIs</a:t>
            </a:r>
          </a:p>
          <a:p>
            <a:pPr defTabSz="457200"/>
            <a:r>
              <a:rPr lang="en-US" smtClean="0"/>
              <a:t>And can imagine them using the new Xtify API from IBM to provide notifications, that a car they were looking for was now found.</a:t>
            </a:r>
          </a:p>
          <a:p>
            <a:pPr defTabSz="457200"/>
            <a:endParaRPr lang="en-US" smtClean="0"/>
          </a:p>
          <a:p>
            <a:pPr defTabSz="457200"/>
            <a:endParaRPr lang="en-US" smtClean="0"/>
          </a:p>
        </p:txBody>
      </p:sp>
      <p:sp>
        <p:nvSpPr>
          <p:cNvPr id="16179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fontAlgn="base">
              <a:spcBef>
                <a:spcPct val="0"/>
              </a:spcBef>
              <a:spcAft>
                <a:spcPct val="0"/>
              </a:spcAft>
            </a:pPr>
            <a:fld id="{0F1AEDF3-6BAE-43B7-9EA4-24FB20E11082}" type="slidenum">
              <a:rPr lang="en-US" sz="1200">
                <a:solidFill>
                  <a:prstClr val="black"/>
                </a:solidFill>
                <a:ea typeface="MS PGothic" pitchFamily="34" charset="-128"/>
                <a:cs typeface="Arial" pitchFamily="34" charset="0"/>
              </a:rPr>
              <a:pPr algn="r" defTabSz="457200" fontAlgn="base">
                <a:spcBef>
                  <a:spcPct val="0"/>
                </a:spcBef>
                <a:spcAft>
                  <a:spcPct val="0"/>
                </a:spcAft>
              </a:pPr>
              <a:t>18</a:t>
            </a:fld>
            <a:endParaRPr lang="en-US" sz="1200">
              <a:solidFill>
                <a:prstClr val="black"/>
              </a:solidFill>
              <a:ea typeface="MS PGothic" pitchFamily="34" charset="-128"/>
              <a:cs typeface="Arial" pitchFamily="34" charset="0"/>
            </a:endParaRPr>
          </a:p>
        </p:txBody>
      </p:sp>
    </p:spTree>
    <p:extLst>
      <p:ext uri="{BB962C8B-B14F-4D97-AF65-F5344CB8AC3E}">
        <p14:creationId xmlns:p14="http://schemas.microsoft.com/office/powerpoint/2010/main" val="309513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65890" name="Notes Placeholder 2"/>
          <p:cNvSpPr>
            <a:spLocks noGrp="1"/>
          </p:cNvSpPr>
          <p:nvPr>
            <p:ph type="body" idx="1"/>
          </p:nvPr>
        </p:nvSpPr>
        <p:spPr bwMode="auto">
          <a:noFill/>
        </p:spPr>
        <p:txBody>
          <a:bodyPr wrap="square" numCol="1" anchor="t" anchorCtr="0" compatLnSpc="1">
            <a:prstTxWarp prst="textNoShape">
              <a:avLst/>
            </a:prstTxWarp>
          </a:bodyPr>
          <a:lstStyle/>
          <a:p>
            <a:pPr defTabSz="457200"/>
            <a:r>
              <a:rPr lang="en-US" smtClean="0"/>
              <a:t>Now, let</a:t>
            </a:r>
            <a:r>
              <a:rPr lang="en-US" altLang="en-US" smtClean="0"/>
              <a:t>’</a:t>
            </a:r>
            <a:r>
              <a:rPr lang="en-US" smtClean="0"/>
              <a:t>s look at the API Economy from the Providers perspective</a:t>
            </a:r>
          </a:p>
          <a:p>
            <a:pPr defTabSz="457200"/>
            <a:endParaRPr lang="en-US" smtClean="0"/>
          </a:p>
          <a:p>
            <a:pPr defTabSz="457200"/>
            <a:r>
              <a:rPr lang="en-US" smtClean="0"/>
              <a:t>The Bank can extend it</a:t>
            </a:r>
            <a:r>
              <a:rPr lang="en-US" altLang="en-US" smtClean="0"/>
              <a:t>’</a:t>
            </a:r>
            <a:r>
              <a:rPr lang="en-US" smtClean="0"/>
              <a:t>s reach beyond customers doing on-line banking.</a:t>
            </a:r>
          </a:p>
          <a:p>
            <a:pPr defTabSz="457200"/>
            <a:endParaRPr lang="en-US" smtClean="0"/>
          </a:p>
          <a:p>
            <a:pPr defTabSz="457200"/>
            <a:r>
              <a:rPr lang="en-US" smtClean="0"/>
              <a:t>By offering an API, that includes Mortgage Calculators, Lon Origination, On-line Payment, and Account Query</a:t>
            </a:r>
          </a:p>
          <a:p>
            <a:pPr defTabSz="457200"/>
            <a:r>
              <a:rPr lang="en-US" smtClean="0"/>
              <a:t>the bank can reach new mobile app providers link Cars.com (automotive sales), Zillow (on line real-estate), and Mint (financial data aggregator) </a:t>
            </a:r>
          </a:p>
          <a:p>
            <a:pPr defTabSz="457200"/>
            <a:endParaRPr lang="en-US" smtClean="0"/>
          </a:p>
          <a:p>
            <a:pPr defTabSz="457200"/>
            <a:r>
              <a:rPr lang="en-US" smtClean="0"/>
              <a:t>Which…</a:t>
            </a:r>
          </a:p>
        </p:txBody>
      </p:sp>
      <p:sp>
        <p:nvSpPr>
          <p:cNvPr id="16589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fontAlgn="base">
              <a:spcBef>
                <a:spcPct val="0"/>
              </a:spcBef>
              <a:spcAft>
                <a:spcPct val="0"/>
              </a:spcAft>
            </a:pPr>
            <a:fld id="{40E94B31-34FF-44DB-85DE-C77668CEE33C}" type="slidenum">
              <a:rPr lang="en-US" sz="1200">
                <a:solidFill>
                  <a:prstClr val="black"/>
                </a:solidFill>
                <a:ea typeface="MS PGothic" pitchFamily="34" charset="-128"/>
                <a:cs typeface="Arial" pitchFamily="34" charset="0"/>
              </a:rPr>
              <a:pPr algn="r" defTabSz="457200" fontAlgn="base">
                <a:spcBef>
                  <a:spcPct val="0"/>
                </a:spcBef>
                <a:spcAft>
                  <a:spcPct val="0"/>
                </a:spcAft>
              </a:pPr>
              <a:t>19</a:t>
            </a:fld>
            <a:endParaRPr lang="en-US" sz="1200">
              <a:solidFill>
                <a:prstClr val="black"/>
              </a:solidFill>
              <a:ea typeface="MS PGothic" pitchFamily="34" charset="-128"/>
              <a:cs typeface="Arial" pitchFamily="34" charset="0"/>
            </a:endParaRPr>
          </a:p>
        </p:txBody>
      </p:sp>
    </p:spTree>
    <p:extLst>
      <p:ext uri="{BB962C8B-B14F-4D97-AF65-F5344CB8AC3E}">
        <p14:creationId xmlns:p14="http://schemas.microsoft.com/office/powerpoint/2010/main" val="643514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2B2FB5-0D24-43EE-BFE5-2D4472B9B19F}"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6912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5B99D-0B46-4FC4-A7C4-6D4D2E72402A}" type="slidenum">
              <a:rPr lang="en-US" smtClean="0"/>
              <a:t>23</a:t>
            </a:fld>
            <a:endParaRPr lang="en-US"/>
          </a:p>
        </p:txBody>
      </p:sp>
    </p:spTree>
    <p:extLst>
      <p:ext uri="{BB962C8B-B14F-4D97-AF65-F5344CB8AC3E}">
        <p14:creationId xmlns:p14="http://schemas.microsoft.com/office/powerpoint/2010/main" val="2095829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7565" y="685488"/>
            <a:ext cx="6062870" cy="3429000"/>
          </a:xfrm>
        </p:spPr>
      </p:sp>
      <p:sp>
        <p:nvSpPr>
          <p:cNvPr id="3" name="Notes Placeholder 2"/>
          <p:cNvSpPr>
            <a:spLocks noGrp="1"/>
          </p:cNvSpPr>
          <p:nvPr>
            <p:ph type="body" idx="1"/>
          </p:nvPr>
        </p:nvSpPr>
        <p:spPr/>
        <p:txBody>
          <a:bodyPr/>
          <a:lstStyle/>
          <a:p>
            <a:endParaRPr lang="en-US" sz="2400" dirty="0">
              <a:solidFill>
                <a:schemeClr val="bg1"/>
              </a:solidFill>
              <a:latin typeface="HelvNeue Roman for IBM" panose="020B0604020202020204" pitchFamily="34" charset="0"/>
            </a:endParaRPr>
          </a:p>
        </p:txBody>
      </p:sp>
      <p:sp>
        <p:nvSpPr>
          <p:cNvPr id="4" name="Slide Number Placeholder 3"/>
          <p:cNvSpPr>
            <a:spLocks noGrp="1"/>
          </p:cNvSpPr>
          <p:nvPr>
            <p:ph type="sldNum" sz="quarter" idx="10"/>
          </p:nvPr>
        </p:nvSpPr>
        <p:spPr/>
        <p:txBody>
          <a:bodyPr/>
          <a:lstStyle/>
          <a:p>
            <a:pPr>
              <a:defRPr/>
            </a:pPr>
            <a:fld id="{80238402-F479-471F-B750-DB1AC2AB1DE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153055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solidFill>
                <a:schemeClr val="bg1"/>
              </a:solidFill>
              <a:latin typeface="HelvNeue Roman for IBM" panose="020B0604020202020204" pitchFamily="34" charset="0"/>
            </a:endParaRPr>
          </a:p>
        </p:txBody>
      </p:sp>
      <p:sp>
        <p:nvSpPr>
          <p:cNvPr id="4" name="Slide Number Placeholder 3"/>
          <p:cNvSpPr>
            <a:spLocks noGrp="1"/>
          </p:cNvSpPr>
          <p:nvPr>
            <p:ph type="sldNum" sz="quarter" idx="10"/>
          </p:nvPr>
        </p:nvSpPr>
        <p:spPr/>
        <p:txBody>
          <a:bodyPr/>
          <a:lstStyle/>
          <a:p>
            <a:pPr>
              <a:defRPr/>
            </a:pPr>
            <a:fld id="{80238402-F479-471F-B750-DB1AC2AB1DEF}" type="slidenum">
              <a:rPr lang="en-US" smtClean="0"/>
              <a:pPr>
                <a:defRPr/>
              </a:pPr>
              <a:t>31</a:t>
            </a:fld>
            <a:endParaRPr lang="en-US" dirty="0"/>
          </a:p>
        </p:txBody>
      </p:sp>
    </p:spTree>
    <p:extLst>
      <p:ext uri="{BB962C8B-B14F-4D97-AF65-F5344CB8AC3E}">
        <p14:creationId xmlns:p14="http://schemas.microsoft.com/office/powerpoint/2010/main" val="153055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2</a:t>
            </a:fld>
            <a:endParaRPr lang="en-US"/>
          </a:p>
        </p:txBody>
      </p:sp>
    </p:spTree>
    <p:extLst>
      <p:ext uri="{BB962C8B-B14F-4D97-AF65-F5344CB8AC3E}">
        <p14:creationId xmlns:p14="http://schemas.microsoft.com/office/powerpoint/2010/main" val="412599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3</a:t>
            </a:fld>
            <a:endParaRPr lang="en-US"/>
          </a:p>
        </p:txBody>
      </p:sp>
    </p:spTree>
    <p:extLst>
      <p:ext uri="{BB962C8B-B14F-4D97-AF65-F5344CB8AC3E}">
        <p14:creationId xmlns:p14="http://schemas.microsoft.com/office/powerpoint/2010/main" val="69010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4</a:t>
            </a:fld>
            <a:endParaRPr lang="en-US"/>
          </a:p>
        </p:txBody>
      </p:sp>
    </p:spTree>
    <p:extLst>
      <p:ext uri="{BB962C8B-B14F-4D97-AF65-F5344CB8AC3E}">
        <p14:creationId xmlns:p14="http://schemas.microsoft.com/office/powerpoint/2010/main" val="367020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5</a:t>
            </a:fld>
            <a:endParaRPr lang="en-US"/>
          </a:p>
        </p:txBody>
      </p:sp>
    </p:spTree>
    <p:extLst>
      <p:ext uri="{BB962C8B-B14F-4D97-AF65-F5344CB8AC3E}">
        <p14:creationId xmlns:p14="http://schemas.microsoft.com/office/powerpoint/2010/main" val="278226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7</a:t>
            </a:fld>
            <a:endParaRPr lang="en-US"/>
          </a:p>
        </p:txBody>
      </p:sp>
    </p:spTree>
    <p:extLst>
      <p:ext uri="{BB962C8B-B14F-4D97-AF65-F5344CB8AC3E}">
        <p14:creationId xmlns:p14="http://schemas.microsoft.com/office/powerpoint/2010/main" val="75812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8</a:t>
            </a:fld>
            <a:endParaRPr lang="en-US"/>
          </a:p>
        </p:txBody>
      </p:sp>
    </p:spTree>
    <p:extLst>
      <p:ext uri="{BB962C8B-B14F-4D97-AF65-F5344CB8AC3E}">
        <p14:creationId xmlns:p14="http://schemas.microsoft.com/office/powerpoint/2010/main" val="1934915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180565B-EE00-5A45-ABD7-D155A31E17C7}" type="slidenum">
              <a:rPr lang="en-US" smtClean="0"/>
              <a:pPr/>
              <a:t>10</a:t>
            </a:fld>
            <a:endParaRPr lang="en-US"/>
          </a:p>
        </p:txBody>
      </p:sp>
    </p:spTree>
    <p:extLst>
      <p:ext uri="{BB962C8B-B14F-4D97-AF65-F5344CB8AC3E}">
        <p14:creationId xmlns:p14="http://schemas.microsoft.com/office/powerpoint/2010/main" val="124980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80565B-EE00-5A45-ABD7-D155A31E17C7}" type="slidenum">
              <a:rPr lang="en-US" smtClean="0"/>
              <a:pPr/>
              <a:t>13</a:t>
            </a:fld>
            <a:endParaRPr lang="en-US"/>
          </a:p>
        </p:txBody>
      </p:sp>
    </p:spTree>
    <p:extLst>
      <p:ext uri="{BB962C8B-B14F-4D97-AF65-F5344CB8AC3E}">
        <p14:creationId xmlns:p14="http://schemas.microsoft.com/office/powerpoint/2010/main" val="137367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3.xml"/><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7.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8.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0.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1.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3.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4.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5.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6.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7.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8.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9.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0.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1.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2.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3.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4.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5.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6.png"/><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descr="ibm_sp_lockup_western-02"/>
          <p:cNvPicPr>
            <a:picLocks noChangeAspect="1" noChangeArrowheads="1"/>
          </p:cNvPicPr>
          <p:nvPr/>
        </p:nvPicPr>
        <p:blipFill>
          <a:blip r:embed="rId2" cstate="email"/>
          <a:srcRect/>
          <a:stretch>
            <a:fillRect/>
          </a:stretch>
        </p:blipFill>
        <p:spPr bwMode="auto">
          <a:xfrm>
            <a:off x="8161340" y="503238"/>
            <a:ext cx="742950" cy="403225"/>
          </a:xfrm>
          <a:prstGeom prst="rect">
            <a:avLst/>
          </a:prstGeom>
          <a:noFill/>
          <a:ln w="9525">
            <a:noFill/>
            <a:miter lim="800000"/>
            <a:headEnd/>
            <a:tailEnd/>
          </a:ln>
        </p:spPr>
      </p:pic>
      <p:sp>
        <p:nvSpPr>
          <p:cNvPr id="5" name="Line 4"/>
          <p:cNvSpPr>
            <a:spLocks noChangeShapeType="1"/>
          </p:cNvSpPr>
          <p:nvPr/>
        </p:nvSpPr>
        <p:spPr bwMode="auto">
          <a:xfrm flipH="1">
            <a:off x="260354" y="906463"/>
            <a:ext cx="8621713" cy="0"/>
          </a:xfrm>
          <a:prstGeom prst="line">
            <a:avLst/>
          </a:prstGeom>
          <a:noFill/>
          <a:ln w="6350">
            <a:solidFill>
              <a:schemeClr val="tx1"/>
            </a:solidFill>
            <a:round/>
            <a:headEnd/>
            <a:tailEnd/>
          </a:ln>
        </p:spPr>
        <p:txBody>
          <a:bodyPr lIns="91099" tIns="45552" rIns="91099" bIns="45552"/>
          <a:lstStyle/>
          <a:p>
            <a:pPr defTabSz="910986" eaLnBrk="0" fontAlgn="base" hangingPunct="0">
              <a:spcBef>
                <a:spcPct val="0"/>
              </a:spcBef>
              <a:spcAft>
                <a:spcPct val="0"/>
              </a:spcAft>
            </a:pPr>
            <a:endParaRPr lang="en-US" sz="1600" dirty="0">
              <a:solidFill>
                <a:srgbClr val="000000"/>
              </a:solidFill>
              <a:ea typeface="MS Gothic" pitchFamily="49" charset="-128"/>
              <a:cs typeface="Arial" pitchFamily="34" charset="0"/>
            </a:endParaRPr>
          </a:p>
        </p:txBody>
      </p:sp>
      <p:sp>
        <p:nvSpPr>
          <p:cNvPr id="6" name="Rectangle 6"/>
          <p:cNvSpPr>
            <a:spLocks noChangeArrowheads="1"/>
          </p:cNvSpPr>
          <p:nvPr/>
        </p:nvSpPr>
        <p:spPr bwMode="black">
          <a:xfrm>
            <a:off x="5813430" y="648176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3" tIns="45865" rIns="91733" bIns="45865">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910986" fontAlgn="base">
              <a:spcBef>
                <a:spcPct val="0"/>
              </a:spcBef>
              <a:spcAft>
                <a:spcPct val="0"/>
              </a:spcAft>
              <a:defRPr/>
            </a:pPr>
            <a:r>
              <a:rPr lang="en-US" sz="900" dirty="0" smtClean="0">
                <a:solidFill>
                  <a:srgbClr val="000000"/>
                </a:solidFill>
                <a:ea typeface="MS PGothic" panose="020B0600070205080204" pitchFamily="34" charset="-128"/>
              </a:rPr>
              <a:t>© 2015 IBM Corporation</a:t>
            </a:r>
          </a:p>
        </p:txBody>
      </p:sp>
      <p:sp>
        <p:nvSpPr>
          <p:cNvPr id="7" name="Rectangle 5"/>
          <p:cNvSpPr txBox="1">
            <a:spLocks noChangeArrowheads="1"/>
          </p:cNvSpPr>
          <p:nvPr/>
        </p:nvSpPr>
        <p:spPr bwMode="auto">
          <a:xfrm>
            <a:off x="261940" y="403228"/>
            <a:ext cx="48450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552" rIns="91099" bIns="45552"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0986" fontAlgn="base">
              <a:spcBef>
                <a:spcPct val="20000"/>
              </a:spcBef>
              <a:spcAft>
                <a:spcPct val="0"/>
              </a:spcAft>
              <a:buClr>
                <a:srgbClr val="000000"/>
              </a:buClr>
              <a:buFont typeface="Wingdings" panose="05000000000000000000" pitchFamily="2" charset="2"/>
              <a:buNone/>
              <a:defRPr/>
            </a:pPr>
            <a:endParaRPr lang="en-US" sz="1400" dirty="0" smtClean="0">
              <a:solidFill>
                <a:srgbClr val="000000"/>
              </a:solidFill>
              <a:ea typeface="MS PGothic" panose="020B0600070205080204" pitchFamily="34" charset="-128"/>
            </a:endParaRPr>
          </a:p>
        </p:txBody>
      </p:sp>
      <p:pic>
        <p:nvPicPr>
          <p:cNvPr id="8" name="Picture 13" descr="Cloud_PP_Options_v3.png"/>
          <p:cNvPicPr>
            <a:picLocks noChangeAspect="1"/>
          </p:cNvPicPr>
          <p:nvPr/>
        </p:nvPicPr>
        <p:blipFill>
          <a:blip r:embed="rId3" cstate="email"/>
          <a:srcRect/>
          <a:stretch>
            <a:fillRect/>
          </a:stretch>
        </p:blipFill>
        <p:spPr bwMode="auto">
          <a:xfrm>
            <a:off x="236538" y="4214845"/>
            <a:ext cx="8640762" cy="1811337"/>
          </a:xfrm>
          <a:prstGeom prst="rect">
            <a:avLst/>
          </a:prstGeom>
          <a:noFill/>
          <a:ln w="9525">
            <a:noFill/>
            <a:miter lim="800000"/>
            <a:headEnd/>
            <a:tailEnd/>
          </a:ln>
        </p:spPr>
      </p:pic>
      <p:sp>
        <p:nvSpPr>
          <p:cNvPr id="28677" name="Rectangle 5"/>
          <p:cNvSpPr>
            <a:spLocks noGrp="1" noChangeArrowheads="1"/>
          </p:cNvSpPr>
          <p:nvPr>
            <p:ph type="subTitle" sz="quarter" idx="1"/>
          </p:nvPr>
        </p:nvSpPr>
        <p:spPr>
          <a:xfrm>
            <a:off x="265113" y="917578"/>
            <a:ext cx="4845050" cy="492125"/>
          </a:xfrm>
        </p:spPr>
        <p:txBody>
          <a:bodyPr rIns="91099" anchor="b"/>
          <a:lstStyle>
            <a:lvl1pPr>
              <a:buNone/>
              <a:defRPr sz="1400">
                <a:solidFill>
                  <a:schemeClr val="tx1"/>
                </a:solidFill>
              </a:defRPr>
            </a:lvl1pPr>
          </a:lstStyle>
          <a:p>
            <a:r>
              <a:rPr lang="en-US" smtClean="0"/>
              <a:t>Click to edit Master subtitle style</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6432" y="611188"/>
            <a:ext cx="2162175" cy="57134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117" y="611188"/>
            <a:ext cx="6338887" cy="57134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65113" y="611188"/>
            <a:ext cx="865346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65113" y="1828800"/>
            <a:ext cx="424815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65695" y="1828800"/>
            <a:ext cx="4249737" cy="4495800"/>
          </a:xfrm>
        </p:spPr>
        <p:txBody>
          <a:bodyPr/>
          <a:lstStyle/>
          <a:p>
            <a:pPr lvl="0"/>
            <a:r>
              <a:rPr lang="en-US" noProof="0" smtClean="0"/>
              <a:t>Click icon to add chart</a:t>
            </a:r>
          </a:p>
        </p:txBody>
      </p:sp>
    </p:spTree>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32" y="611188"/>
            <a:ext cx="8766175"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828800"/>
            <a:ext cx="8763000" cy="4495800"/>
          </a:xfrm>
        </p:spPr>
        <p:txBody>
          <a:bodyPr/>
          <a:lstStyle/>
          <a:p>
            <a:pPr lvl="0"/>
            <a:endParaRPr lang="en-US" noProof="0" smtClean="0"/>
          </a:p>
        </p:txBody>
      </p:sp>
    </p:spTree>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8508" y="2720117"/>
            <a:ext cx="5503503" cy="1173821"/>
          </a:xfrm>
        </p:spPr>
        <p:txBody>
          <a:bodyPr anchor="t">
            <a:normAutofit/>
          </a:bodyPr>
          <a:lstStyle>
            <a:lvl1pPr algn="l">
              <a:defRPr sz="3400" b="0" cap="none"/>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92" indent="0" algn="ctr">
              <a:buNone/>
              <a:defRPr>
                <a:solidFill>
                  <a:schemeClr val="tx1">
                    <a:tint val="75000"/>
                  </a:schemeClr>
                </a:solidFill>
              </a:defRPr>
            </a:lvl2pPr>
            <a:lvl3pPr marL="914186" indent="0" algn="ctr">
              <a:buNone/>
              <a:defRPr>
                <a:solidFill>
                  <a:schemeClr val="tx1">
                    <a:tint val="75000"/>
                  </a:schemeClr>
                </a:solidFill>
              </a:defRPr>
            </a:lvl3pPr>
            <a:lvl4pPr marL="1371279" indent="0" algn="ctr">
              <a:buNone/>
              <a:defRPr>
                <a:solidFill>
                  <a:schemeClr val="tx1">
                    <a:tint val="75000"/>
                  </a:schemeClr>
                </a:solidFill>
              </a:defRPr>
            </a:lvl4pPr>
            <a:lvl5pPr marL="1828373" indent="0" algn="ctr">
              <a:buNone/>
              <a:defRPr>
                <a:solidFill>
                  <a:schemeClr val="tx1">
                    <a:tint val="75000"/>
                  </a:schemeClr>
                </a:solidFill>
              </a:defRPr>
            </a:lvl5pPr>
            <a:lvl6pPr marL="2285466" indent="0" algn="ctr">
              <a:buNone/>
              <a:defRPr>
                <a:solidFill>
                  <a:schemeClr val="tx1">
                    <a:tint val="75000"/>
                  </a:schemeClr>
                </a:solidFill>
              </a:defRPr>
            </a:lvl6pPr>
            <a:lvl7pPr marL="2742558" indent="0" algn="ctr">
              <a:buNone/>
              <a:defRPr>
                <a:solidFill>
                  <a:schemeClr val="tx1">
                    <a:tint val="75000"/>
                  </a:schemeClr>
                </a:solidFill>
              </a:defRPr>
            </a:lvl7pPr>
            <a:lvl8pPr marL="3199652" indent="0" algn="ctr">
              <a:buNone/>
              <a:defRPr>
                <a:solidFill>
                  <a:schemeClr val="tx1">
                    <a:tint val="75000"/>
                  </a:schemeClr>
                </a:solidFill>
              </a:defRPr>
            </a:lvl8pPr>
            <a:lvl9pPr marL="3656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092" indent="0">
              <a:buNone/>
              <a:defRPr sz="1800">
                <a:solidFill>
                  <a:schemeClr val="tx1">
                    <a:tint val="75000"/>
                  </a:schemeClr>
                </a:solidFill>
              </a:defRPr>
            </a:lvl2pPr>
            <a:lvl3pPr marL="914186" indent="0">
              <a:buNone/>
              <a:defRPr sz="1600">
                <a:solidFill>
                  <a:schemeClr val="tx1">
                    <a:tint val="75000"/>
                  </a:schemeClr>
                </a:solidFill>
              </a:defRPr>
            </a:lvl3pPr>
            <a:lvl4pPr marL="1371279" indent="0">
              <a:buNone/>
              <a:defRPr sz="1400">
                <a:solidFill>
                  <a:schemeClr val="tx1">
                    <a:tint val="75000"/>
                  </a:schemeClr>
                </a:solidFill>
              </a:defRPr>
            </a:lvl4pPr>
            <a:lvl5pPr marL="1828373" indent="0">
              <a:buNone/>
              <a:defRPr sz="1400">
                <a:solidFill>
                  <a:schemeClr val="tx1">
                    <a:tint val="75000"/>
                  </a:schemeClr>
                </a:solidFill>
              </a:defRPr>
            </a:lvl5pPr>
            <a:lvl6pPr marL="2285466" indent="0">
              <a:buNone/>
              <a:defRPr sz="1400">
                <a:solidFill>
                  <a:schemeClr val="tx1">
                    <a:tint val="75000"/>
                  </a:schemeClr>
                </a:solidFill>
              </a:defRPr>
            </a:lvl6pPr>
            <a:lvl7pPr marL="2742558" indent="0">
              <a:buNone/>
              <a:defRPr sz="1400">
                <a:solidFill>
                  <a:schemeClr val="tx1">
                    <a:tint val="75000"/>
                  </a:schemeClr>
                </a:solidFill>
              </a:defRPr>
            </a:lvl7pPr>
            <a:lvl8pPr marL="3199652" indent="0">
              <a:buNone/>
              <a:defRPr sz="1400">
                <a:solidFill>
                  <a:schemeClr val="tx1">
                    <a:tint val="75000"/>
                  </a:schemeClr>
                </a:solidFill>
              </a:defRPr>
            </a:lvl8pPr>
            <a:lvl9pPr marL="365674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092" indent="0">
              <a:buNone/>
              <a:defRPr sz="2000" b="1"/>
            </a:lvl2pPr>
            <a:lvl3pPr marL="914186" indent="0">
              <a:buNone/>
              <a:defRPr sz="1800" b="1"/>
            </a:lvl3pPr>
            <a:lvl4pPr marL="1371279" indent="0">
              <a:buNone/>
              <a:defRPr sz="1600" b="1"/>
            </a:lvl4pPr>
            <a:lvl5pPr marL="1828373" indent="0">
              <a:buNone/>
              <a:defRPr sz="1600" b="1"/>
            </a:lvl5pPr>
            <a:lvl6pPr marL="2285466" indent="0">
              <a:buNone/>
              <a:defRPr sz="1600" b="1"/>
            </a:lvl6pPr>
            <a:lvl7pPr marL="2742558" indent="0">
              <a:buNone/>
              <a:defRPr sz="1600" b="1"/>
            </a:lvl7pPr>
            <a:lvl8pPr marL="3199652" indent="0">
              <a:buNone/>
              <a:defRPr sz="1600" b="1"/>
            </a:lvl8pPr>
            <a:lvl9pPr marL="365674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92" indent="0">
              <a:buNone/>
              <a:defRPr sz="2000" b="1"/>
            </a:lvl2pPr>
            <a:lvl3pPr marL="914186" indent="0">
              <a:buNone/>
              <a:defRPr sz="1800" b="1"/>
            </a:lvl3pPr>
            <a:lvl4pPr marL="1371279" indent="0">
              <a:buNone/>
              <a:defRPr sz="1600" b="1"/>
            </a:lvl4pPr>
            <a:lvl5pPr marL="1828373" indent="0">
              <a:buNone/>
              <a:defRPr sz="1600" b="1"/>
            </a:lvl5pPr>
            <a:lvl6pPr marL="2285466" indent="0">
              <a:buNone/>
              <a:defRPr sz="1600" b="1"/>
            </a:lvl6pPr>
            <a:lvl7pPr marL="2742558" indent="0">
              <a:buNone/>
              <a:defRPr sz="1600" b="1"/>
            </a:lvl7pPr>
            <a:lvl8pPr marL="3199652" indent="0">
              <a:buNone/>
              <a:defRPr sz="1600" b="1"/>
            </a:lvl8pPr>
            <a:lvl9pPr marL="365674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092" indent="0">
              <a:buNone/>
              <a:defRPr sz="1200"/>
            </a:lvl2pPr>
            <a:lvl3pPr marL="914186" indent="0">
              <a:buNone/>
              <a:defRPr sz="1000"/>
            </a:lvl3pPr>
            <a:lvl4pPr marL="1371279" indent="0">
              <a:buNone/>
              <a:defRPr sz="900"/>
            </a:lvl4pPr>
            <a:lvl5pPr marL="1828373" indent="0">
              <a:buNone/>
              <a:defRPr sz="900"/>
            </a:lvl5pPr>
            <a:lvl6pPr marL="2285466" indent="0">
              <a:buNone/>
              <a:defRPr sz="900"/>
            </a:lvl6pPr>
            <a:lvl7pPr marL="2742558" indent="0">
              <a:buNone/>
              <a:defRPr sz="900"/>
            </a:lvl7pPr>
            <a:lvl8pPr marL="3199652" indent="0">
              <a:buNone/>
              <a:defRPr sz="900"/>
            </a:lvl8pPr>
            <a:lvl9pPr marL="365674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92" indent="0">
              <a:buNone/>
              <a:defRPr sz="2800"/>
            </a:lvl2pPr>
            <a:lvl3pPr marL="914186" indent="0">
              <a:buNone/>
              <a:defRPr sz="2400"/>
            </a:lvl3pPr>
            <a:lvl4pPr marL="1371279" indent="0">
              <a:buNone/>
              <a:defRPr sz="2000"/>
            </a:lvl4pPr>
            <a:lvl5pPr marL="1828373" indent="0">
              <a:buNone/>
              <a:defRPr sz="2000"/>
            </a:lvl5pPr>
            <a:lvl6pPr marL="2285466" indent="0">
              <a:buNone/>
              <a:defRPr sz="2000"/>
            </a:lvl6pPr>
            <a:lvl7pPr marL="2742558" indent="0">
              <a:buNone/>
              <a:defRPr sz="2000"/>
            </a:lvl7pPr>
            <a:lvl8pPr marL="3199652" indent="0">
              <a:buNone/>
              <a:defRPr sz="2000"/>
            </a:lvl8pPr>
            <a:lvl9pPr marL="3656744"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92" indent="0">
              <a:buNone/>
              <a:defRPr sz="1200"/>
            </a:lvl2pPr>
            <a:lvl3pPr marL="914186" indent="0">
              <a:buNone/>
              <a:defRPr sz="1000"/>
            </a:lvl3pPr>
            <a:lvl4pPr marL="1371279" indent="0">
              <a:buNone/>
              <a:defRPr sz="900"/>
            </a:lvl4pPr>
            <a:lvl5pPr marL="1828373" indent="0">
              <a:buNone/>
              <a:defRPr sz="900"/>
            </a:lvl5pPr>
            <a:lvl6pPr marL="2285466" indent="0">
              <a:buNone/>
              <a:defRPr sz="900"/>
            </a:lvl6pPr>
            <a:lvl7pPr marL="2742558" indent="0">
              <a:buNone/>
              <a:defRPr sz="900"/>
            </a:lvl7pPr>
            <a:lvl8pPr marL="3199652" indent="0">
              <a:buNone/>
              <a:defRPr sz="900"/>
            </a:lvl8pPr>
            <a:lvl9pPr marL="365674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3A334F-18CC-4BE3-8F89-9B627637B267}" type="datetimeFigureOut">
              <a:rPr lang="en-US">
                <a:solidFill>
                  <a:prstClr val="black">
                    <a:tint val="75000"/>
                  </a:prstClr>
                </a:solidFill>
              </a:rPr>
              <a:pPr/>
              <a:t>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43C3EE-259A-4BB0-A723-45A05B4DFC43}"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2"/>
          <p:cNvSpPr>
            <a:spLocks noChangeArrowheads="1"/>
          </p:cNvSpPr>
          <p:nvPr userDrawn="1"/>
        </p:nvSpPr>
        <p:spPr bwMode="auto">
          <a:xfrm>
            <a:off x="165100" y="6521450"/>
            <a:ext cx="355600" cy="2889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defTabSz="914400" fontAlgn="base">
              <a:spcBef>
                <a:spcPct val="0"/>
              </a:spcBef>
              <a:spcAft>
                <a:spcPct val="0"/>
              </a:spcAft>
            </a:pPr>
            <a:fld id="{B4DA45D4-BCF4-E543-838D-A5A0952AFC09}" type="slidenum">
              <a:rPr lang="en-US" sz="1000" smtClean="0">
                <a:solidFill>
                  <a:srgbClr val="000000"/>
                </a:solidFill>
                <a:latin typeface="Arial" charset="0"/>
                <a:ea typeface="ＭＳ Ｐゴシック" charset="0"/>
                <a:cs typeface="Arial" charset="0"/>
              </a:rPr>
              <a:pPr algn="r" defTabSz="914400" fontAlgn="base">
                <a:spcBef>
                  <a:spcPct val="0"/>
                </a:spcBef>
                <a:spcAft>
                  <a:spcPct val="0"/>
                </a:spcAft>
              </a:pPr>
              <a:t>‹#›</a:t>
            </a:fld>
            <a:endParaRPr lang="en-US" sz="1000" smtClean="0">
              <a:solidFill>
                <a:srgbClr val="000000"/>
              </a:solidFill>
              <a:latin typeface="Arial" charset="0"/>
              <a:ea typeface="ＭＳ Ｐゴシック" charset="0"/>
              <a:cs typeface="Arial" charset="0"/>
            </a:endParaRPr>
          </a:p>
        </p:txBody>
      </p:sp>
      <p:sp>
        <p:nvSpPr>
          <p:cNvPr id="3" name="Line 74"/>
          <p:cNvSpPr>
            <a:spLocks noChangeShapeType="1"/>
          </p:cNvSpPr>
          <p:nvPr userDrawn="1"/>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200">
              <a:solidFill>
                <a:srgbClr val="00B2EF"/>
              </a:solidFill>
              <a:latin typeface="Arial" charset="0"/>
              <a:ea typeface="ＭＳ Ｐゴシック" charset="0"/>
              <a:cs typeface="ＭＳ Ｐゴシック" charset="0"/>
            </a:endParaRPr>
          </a:p>
        </p:txBody>
      </p:sp>
      <p:sp>
        <p:nvSpPr>
          <p:cNvPr id="4" name="Rectangle 3"/>
          <p:cNvSpPr>
            <a:spLocks noChangeArrowheads="1"/>
          </p:cNvSpPr>
          <p:nvPr userDrawn="1"/>
        </p:nvSpPr>
        <p:spPr bwMode="auto">
          <a:xfrm>
            <a:off x="185738" y="777875"/>
            <a:ext cx="24860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914400" fontAlgn="base">
              <a:spcBef>
                <a:spcPct val="20000"/>
              </a:spcBef>
              <a:spcAft>
                <a:spcPct val="0"/>
              </a:spcAft>
              <a:defRPr/>
            </a:pPr>
            <a:r>
              <a:rPr lang="en-US" sz="1100" smtClean="0">
                <a:solidFill>
                  <a:srgbClr val="000000"/>
                </a:solidFill>
                <a:ea typeface="ＭＳ Ｐゴシック" charset="0"/>
                <a:cs typeface="Arial" panose="020B0604020202020204" pitchFamily="34" charset="0"/>
              </a:rPr>
              <a:t>IBM Global Business Services</a:t>
            </a:r>
          </a:p>
        </p:txBody>
      </p:sp>
      <p:grpSp>
        <p:nvGrpSpPr>
          <p:cNvPr id="5" name="Group 76"/>
          <p:cNvGrpSpPr>
            <a:grpSpLocks/>
          </p:cNvGrpSpPr>
          <p:nvPr userDrawn="1"/>
        </p:nvGrpSpPr>
        <p:grpSpPr bwMode="auto">
          <a:xfrm>
            <a:off x="8216900" y="684213"/>
            <a:ext cx="660400" cy="238125"/>
            <a:chOff x="5216" y="431"/>
            <a:chExt cx="416" cy="150"/>
          </a:xfrm>
        </p:grpSpPr>
        <p:pic>
          <p:nvPicPr>
            <p:cNvPr id="6" name="Picture 77" descr="blue-logo"/>
            <p:cNvPicPr>
              <a:picLocks noChangeAspect="1" noChangeArrowheads="1"/>
            </p:cNvPicPr>
            <p:nvPr userDrawn="1">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216" y="431"/>
              <a:ext cx="37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78"/>
            <p:cNvSpPr>
              <a:spLocks noChangeArrowheads="1"/>
            </p:cNvSpPr>
            <p:nvPr userDrawn="1"/>
          </p:nvSpPr>
          <p:spPr bwMode="auto">
            <a:xfrm>
              <a:off x="5598" y="546"/>
              <a:ext cx="34" cy="34"/>
            </a:xfrm>
            <a:prstGeom prst="ellipse">
              <a:avLst/>
            </a:prstGeom>
            <a:noFill/>
            <a:ln w="3175" algn="ctr">
              <a:solidFill>
                <a:srgbClr val="00B0D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defTabSz="914400" fontAlgn="base">
                <a:spcBef>
                  <a:spcPct val="0"/>
                </a:spcBef>
                <a:spcAft>
                  <a:spcPct val="0"/>
                </a:spcAft>
                <a:defRPr/>
              </a:pPr>
              <a:r>
                <a:rPr lang="en-US" sz="300" smtClean="0">
                  <a:solidFill>
                    <a:srgbClr val="00B2EF"/>
                  </a:solidFill>
                  <a:ea typeface="ＭＳ Ｐゴシック" charset="0"/>
                  <a:cs typeface="ＭＳ Ｐゴシック" charset="0"/>
                </a:rPr>
                <a:t>R</a:t>
              </a:r>
            </a:p>
          </p:txBody>
        </p:sp>
      </p:grpSp>
      <p:sp>
        <p:nvSpPr>
          <p:cNvPr id="8" name="Rectangle 6"/>
          <p:cNvSpPr>
            <a:spLocks noChangeArrowheads="1"/>
          </p:cNvSpPr>
          <p:nvPr userDrawn="1"/>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800" smtClean="0">
                <a:solidFill>
                  <a:srgbClr val="000000"/>
                </a:solidFill>
                <a:latin typeface="Arial" charset="0"/>
                <a:ea typeface="ＭＳ Ｐゴシック" charset="0"/>
                <a:cs typeface="ＭＳ Ｐゴシック" charset="0"/>
              </a:rPr>
              <a:t>© 2014 IBM Corporation</a:t>
            </a:r>
            <a:endParaRPr lang="en-US" smtClean="0">
              <a:solidFill>
                <a:srgbClr val="000000"/>
              </a:solidFill>
              <a:latin typeface="Arial" charset="0"/>
              <a:ea typeface="ＭＳ Ｐゴシック" charset="0"/>
              <a:cs typeface="ＭＳ Ｐゴシック" charset="0"/>
            </a:endParaRPr>
          </a:p>
        </p:txBody>
      </p:sp>
      <p:sp>
        <p:nvSpPr>
          <p:cNvPr id="9" name="Rectangle 97"/>
          <p:cNvSpPr>
            <a:spLocks noChangeArrowheads="1"/>
          </p:cNvSpPr>
          <p:nvPr userDrawn="1"/>
        </p:nvSpPr>
        <p:spPr bwMode="auto">
          <a:xfrm>
            <a:off x="706438" y="6545263"/>
            <a:ext cx="1325562"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800" smtClean="0">
                <a:solidFill>
                  <a:srgbClr val="000000"/>
                </a:solidFill>
                <a:ea typeface="ＭＳ Ｐゴシック" charset="0"/>
                <a:cs typeface="ＭＳ Ｐゴシック" charset="0"/>
              </a:rPr>
              <a:t>For Internal IBM use only</a:t>
            </a:r>
          </a:p>
        </p:txBody>
      </p:sp>
    </p:spTree>
    <p:extLst>
      <p:ext uri="{BB962C8B-B14F-4D97-AF65-F5344CB8AC3E}">
        <p14:creationId xmlns:p14="http://schemas.microsoft.com/office/powerpoint/2010/main" val="2273306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2015 IBM Corporation</a:t>
            </a:r>
          </a:p>
        </p:txBody>
      </p:sp>
      <p:sp>
        <p:nvSpPr>
          <p:cNvPr id="5" name="Rectangle 78"/>
          <p:cNvSpPr>
            <a:spLocks noChangeArrowheads="1"/>
          </p:cNvSpPr>
          <p:nvPr userDrawn="1"/>
        </p:nvSpPr>
        <p:spPr bwMode="auto">
          <a:xfrm>
            <a:off x="442913" y="6545263"/>
            <a:ext cx="1517650"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IBM Internal Use Only</a:t>
            </a:r>
          </a:p>
        </p:txBody>
      </p:sp>
      <p:sp>
        <p:nvSpPr>
          <p:cNvPr id="6" name="Rectangle 78"/>
          <p:cNvSpPr>
            <a:spLocks noChangeArrowheads="1"/>
          </p:cNvSpPr>
          <p:nvPr userDrawn="1"/>
        </p:nvSpPr>
        <p:spPr bwMode="auto">
          <a:xfrm>
            <a:off x="3560763" y="6545263"/>
            <a:ext cx="98583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IBM Proprietary</a:t>
            </a:r>
          </a:p>
        </p:txBody>
      </p:sp>
      <p:sp>
        <p:nvSpPr>
          <p:cNvPr id="2" name="Title 1"/>
          <p:cNvSpPr>
            <a:spLocks noGrp="1"/>
          </p:cNvSpPr>
          <p:nvPr>
            <p:ph type="title"/>
          </p:nvPr>
        </p:nvSpPr>
        <p:spPr>
          <a:xfrm>
            <a:off x="182563" y="593725"/>
            <a:ext cx="8686800"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82563" y="1404938"/>
            <a:ext cx="8686800" cy="4851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50473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5"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381242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6"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182563" y="593725"/>
            <a:ext cx="8686800" cy="73183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404938"/>
            <a:ext cx="4267200" cy="4851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404938"/>
            <a:ext cx="4267200" cy="4851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13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5497" indent="0">
              <a:buNone/>
              <a:defRPr sz="1800"/>
            </a:lvl2pPr>
            <a:lvl3pPr marL="910986" indent="0">
              <a:buNone/>
              <a:defRPr sz="1600"/>
            </a:lvl3pPr>
            <a:lvl4pPr marL="1366477" indent="0">
              <a:buNone/>
              <a:defRPr sz="1400"/>
            </a:lvl4pPr>
            <a:lvl5pPr marL="1821970" indent="0">
              <a:buNone/>
              <a:defRPr sz="1400"/>
            </a:lvl5pPr>
            <a:lvl6pPr marL="2277462" indent="0">
              <a:buNone/>
              <a:defRPr sz="1400"/>
            </a:lvl6pPr>
            <a:lvl7pPr marL="2732954" indent="0">
              <a:buNone/>
              <a:defRPr sz="1400"/>
            </a:lvl7pPr>
            <a:lvl8pPr marL="3188448" indent="0">
              <a:buNone/>
              <a:defRPr sz="1400"/>
            </a:lvl8pPr>
            <a:lvl9pPr marL="3643938" indent="0">
              <a:buNone/>
              <a:defRPr sz="14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4"/>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8"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630238" y="365125"/>
            <a:ext cx="78867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7674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4"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182563" y="593725"/>
            <a:ext cx="8686800" cy="731838"/>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29693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3"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Tree>
    <p:extLst>
      <p:ext uri="{BB962C8B-B14F-4D97-AF65-F5344CB8AC3E}">
        <p14:creationId xmlns:p14="http://schemas.microsoft.com/office/powerpoint/2010/main" val="6667252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6"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4443702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6"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2851420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5"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Title 1"/>
          <p:cNvSpPr>
            <a:spLocks noGrp="1"/>
          </p:cNvSpPr>
          <p:nvPr>
            <p:ph type="title"/>
          </p:nvPr>
        </p:nvSpPr>
        <p:spPr>
          <a:xfrm>
            <a:off x="182563" y="593725"/>
            <a:ext cx="8686800" cy="731838"/>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1404938"/>
            <a:ext cx="8686800" cy="4851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29134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ＭＳ Ｐゴシック" charset="0"/>
              </a:rPr>
              <a:t>© 2014 IBM Corporation</a:t>
            </a:r>
          </a:p>
        </p:txBody>
      </p:sp>
      <p:sp>
        <p:nvSpPr>
          <p:cNvPr id="5" name="Rectangle 78"/>
          <p:cNvSpPr>
            <a:spLocks noChangeArrowheads="1"/>
          </p:cNvSpPr>
          <p:nvPr userDrawn="1"/>
        </p:nvSpPr>
        <p:spPr bwMode="auto">
          <a:xfrm>
            <a:off x="442913" y="6545263"/>
            <a:ext cx="14747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defTabSz="914400" fontAlgn="base">
              <a:spcBef>
                <a:spcPct val="0"/>
              </a:spcBef>
              <a:spcAft>
                <a:spcPct val="0"/>
              </a:spcAft>
              <a:defRPr/>
            </a:pPr>
            <a:r>
              <a:rPr lang="en-US" sz="900" dirty="0" smtClean="0">
                <a:solidFill>
                  <a:srgbClr val="FFFFFF">
                    <a:lumMod val="50000"/>
                  </a:srgbClr>
                </a:solidFill>
                <a:ea typeface="ＭＳ Ｐゴシック" charset="0"/>
                <a:cs typeface="ＭＳ Ｐゴシック" charset="0"/>
              </a:rPr>
              <a:t>For Internal IBM use only</a:t>
            </a:r>
          </a:p>
        </p:txBody>
      </p:sp>
      <p:sp>
        <p:nvSpPr>
          <p:cNvPr id="2" name="Vertical Title 1"/>
          <p:cNvSpPr>
            <a:spLocks noGrp="1"/>
          </p:cNvSpPr>
          <p:nvPr>
            <p:ph type="title" orient="vert"/>
          </p:nvPr>
        </p:nvSpPr>
        <p:spPr>
          <a:xfrm>
            <a:off x="6697663" y="593725"/>
            <a:ext cx="2171700" cy="56626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6626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879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5951" y="113370"/>
            <a:ext cx="7948449" cy="632864"/>
          </a:xfrm>
        </p:spPr>
        <p:txBody>
          <a:bodyPr anchor="b"/>
          <a:lstStyle>
            <a:lvl1pPr algn="ctr">
              <a:defRPr sz="2000">
                <a:solidFill>
                  <a:schemeClr val="bg1"/>
                </a:solidFill>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85951" y="1019174"/>
            <a:ext cx="7948448" cy="537111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35768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8588" y="823913"/>
            <a:ext cx="637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5951" y="113370"/>
            <a:ext cx="7948449" cy="632864"/>
          </a:xfrm>
        </p:spPr>
        <p:txBody>
          <a:bodyPr anchor="b"/>
          <a:lstStyle>
            <a:lvl1pPr algn="ctr">
              <a:defRPr sz="2000">
                <a:solidFill>
                  <a:schemeClr val="bg1"/>
                </a:solidFill>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85951" y="1019174"/>
            <a:ext cx="7948448" cy="537111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7655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1400">
                <a:solidFill>
                  <a:schemeClr val="bg1">
                    <a:lumMod val="65000"/>
                  </a:schemeClr>
                </a:solidFill>
              </a:defRPr>
            </a:lvl1pPr>
            <a:lvl2pPr>
              <a:defRPr sz="1400">
                <a:solidFill>
                  <a:schemeClr val="bg1">
                    <a:lumMod val="65000"/>
                  </a:schemeClr>
                </a:solidFill>
              </a:defRPr>
            </a:lvl2pPr>
            <a:lvl3pPr>
              <a:defRPr sz="1400">
                <a:solidFill>
                  <a:schemeClr val="bg1">
                    <a:lumMod val="65000"/>
                  </a:schemeClr>
                </a:solidFill>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825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113" y="1828800"/>
            <a:ext cx="424815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5695" y="1828800"/>
            <a:ext cx="4249737"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49824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404938"/>
            <a:ext cx="42672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404938"/>
            <a:ext cx="42672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9269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01510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39819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489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9741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877703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393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6626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6626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54392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124199" y="6442930"/>
            <a:ext cx="3276005" cy="365125"/>
          </a:xfrm>
          <a:prstGeom prst="rect">
            <a:avLst/>
          </a:prstGeom>
        </p:spPr>
        <p:txBody>
          <a:bodyPr/>
          <a:lstStyle/>
          <a:p>
            <a:r>
              <a:rPr lang="en-US" smtClean="0"/>
              <a:t>Banking and Financial Markets Workshop</a:t>
            </a:r>
            <a:endParaRPr lang="en-US"/>
          </a:p>
        </p:txBody>
      </p:sp>
      <p:sp>
        <p:nvSpPr>
          <p:cNvPr id="4" name="Slide Number Placeholder 3"/>
          <p:cNvSpPr>
            <a:spLocks noGrp="1"/>
          </p:cNvSpPr>
          <p:nvPr>
            <p:ph type="sldNum" sz="quarter" idx="11"/>
          </p:nvPr>
        </p:nvSpPr>
        <p:spPr>
          <a:xfrm>
            <a:off x="457200" y="6442930"/>
            <a:ext cx="639575" cy="365125"/>
          </a:xfrm>
          <a:prstGeom prst="rect">
            <a:avLst/>
          </a:prstGeom>
        </p:spPr>
        <p:txBody>
          <a:bodyPr/>
          <a:lstStyle/>
          <a:p>
            <a:fld id="{0EA32F76-B894-0043-9AC3-CA448F3B1387}" type="slidenum">
              <a:rPr lang="en-US" smtClean="0"/>
              <a:pPr/>
              <a:t>‹#›</a:t>
            </a:fld>
            <a:endParaRPr lang="en-US"/>
          </a:p>
        </p:txBody>
      </p:sp>
      <p:sp>
        <p:nvSpPr>
          <p:cNvPr id="6" name="Title Placeholder 1"/>
          <p:cNvSpPr>
            <a:spLocks noGrp="1"/>
          </p:cNvSpPr>
          <p:nvPr>
            <p:ph type="title"/>
          </p:nvPr>
        </p:nvSpPr>
        <p:spPr>
          <a:xfrm>
            <a:off x="0" y="468"/>
            <a:ext cx="9144000" cy="793198"/>
          </a:xfrm>
          <a:prstGeom prst="rect">
            <a:avLst/>
          </a:prstGeom>
          <a:solidFill>
            <a:schemeClr val="bg1">
              <a:lumMod val="85000"/>
            </a:schemeClr>
          </a:solidFill>
          <a:ln w="95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p:style>
        <p:txBody>
          <a:bodyPr anchor="ctr"/>
          <a:lstStyle/>
          <a:p>
            <a:r>
              <a:rPr lang="en-US" dirty="0" smtClean="0"/>
              <a:t>Click to edit Master title style</a:t>
            </a:r>
            <a:endParaRPr lang="en-US" dirty="0"/>
          </a:p>
        </p:txBody>
      </p:sp>
    </p:spTree>
    <p:extLst>
      <p:ext uri="{BB962C8B-B14F-4D97-AF65-F5344CB8AC3E}">
        <p14:creationId xmlns:p14="http://schemas.microsoft.com/office/powerpoint/2010/main" val="277844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5497" indent="0">
              <a:buNone/>
              <a:defRPr sz="2000" b="1"/>
            </a:lvl2pPr>
            <a:lvl3pPr marL="910986" indent="0">
              <a:buNone/>
              <a:defRPr sz="1800" b="1"/>
            </a:lvl3pPr>
            <a:lvl4pPr marL="1366477" indent="0">
              <a:buNone/>
              <a:defRPr sz="1600" b="1"/>
            </a:lvl4pPr>
            <a:lvl5pPr marL="1821970" indent="0">
              <a:buNone/>
              <a:defRPr sz="1600" b="1"/>
            </a:lvl5pPr>
            <a:lvl6pPr marL="2277462" indent="0">
              <a:buNone/>
              <a:defRPr sz="1600" b="1"/>
            </a:lvl6pPr>
            <a:lvl7pPr marL="2732954" indent="0">
              <a:buNone/>
              <a:defRPr sz="1600" b="1"/>
            </a:lvl7pPr>
            <a:lvl8pPr marL="3188448" indent="0">
              <a:buNone/>
              <a:defRPr sz="1600" b="1"/>
            </a:lvl8pPr>
            <a:lvl9pPr marL="364393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57" y="1535113"/>
            <a:ext cx="4041775" cy="639762"/>
          </a:xfrm>
        </p:spPr>
        <p:txBody>
          <a:bodyPr anchor="b"/>
          <a:lstStyle>
            <a:lvl1pPr marL="0" indent="0">
              <a:buNone/>
              <a:defRPr sz="2400" b="1"/>
            </a:lvl1pPr>
            <a:lvl2pPr marL="455497" indent="0">
              <a:buNone/>
              <a:defRPr sz="2000" b="1"/>
            </a:lvl2pPr>
            <a:lvl3pPr marL="910986" indent="0">
              <a:buNone/>
              <a:defRPr sz="1800" b="1"/>
            </a:lvl3pPr>
            <a:lvl4pPr marL="1366477" indent="0">
              <a:buNone/>
              <a:defRPr sz="1600" b="1"/>
            </a:lvl4pPr>
            <a:lvl5pPr marL="1821970" indent="0">
              <a:buNone/>
              <a:defRPr sz="1600" b="1"/>
            </a:lvl5pPr>
            <a:lvl6pPr marL="2277462" indent="0">
              <a:buNone/>
              <a:defRPr sz="1600" b="1"/>
            </a:lvl6pPr>
            <a:lvl7pPr marL="2732954" indent="0">
              <a:buNone/>
              <a:defRPr sz="1600" b="1"/>
            </a:lvl7pPr>
            <a:lvl8pPr marL="3188448" indent="0">
              <a:buNone/>
              <a:defRPr sz="1600" b="1"/>
            </a:lvl8pPr>
            <a:lvl9pPr marL="364393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5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5951" y="113370"/>
            <a:ext cx="7948449" cy="632864"/>
          </a:xfrm>
        </p:spPr>
        <p:txBody>
          <a:bodyPr anchor="b"/>
          <a:lstStyle>
            <a:lvl1pPr algn="ctr">
              <a:defRPr sz="2000">
                <a:solidFill>
                  <a:schemeClr val="bg1"/>
                </a:solidFill>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85951" y="1019174"/>
            <a:ext cx="7948448" cy="537111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716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8588" y="823913"/>
            <a:ext cx="63706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5951" y="113370"/>
            <a:ext cx="7948449" cy="632864"/>
          </a:xfrm>
        </p:spPr>
        <p:txBody>
          <a:bodyPr anchor="b"/>
          <a:lstStyle>
            <a:lvl1pPr algn="ctr">
              <a:defRPr sz="2000">
                <a:solidFill>
                  <a:schemeClr val="bg1"/>
                </a:solidFill>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85951" y="1019174"/>
            <a:ext cx="7948448" cy="537111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67563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1400">
                <a:solidFill>
                  <a:schemeClr val="bg1">
                    <a:lumMod val="65000"/>
                  </a:schemeClr>
                </a:solidFill>
              </a:defRPr>
            </a:lvl1pPr>
            <a:lvl2pPr>
              <a:defRPr sz="1400">
                <a:solidFill>
                  <a:schemeClr val="bg1">
                    <a:lumMod val="65000"/>
                  </a:schemeClr>
                </a:solidFill>
              </a:defRPr>
            </a:lvl2pPr>
            <a:lvl3pPr>
              <a:defRPr sz="1400">
                <a:solidFill>
                  <a:schemeClr val="bg1">
                    <a:lumMod val="65000"/>
                  </a:schemeClr>
                </a:solidFill>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3146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509420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404938"/>
            <a:ext cx="42672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404938"/>
            <a:ext cx="42672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18780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97352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44436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279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79029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97929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0162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6626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6626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23640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ault IBMix title slid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856386" y="4762500"/>
            <a:ext cx="5593953" cy="1424781"/>
          </a:xfrm>
          <a:prstGeom prst="rect">
            <a:avLst/>
          </a:prstGeom>
          <a:noFill/>
          <a:ln>
            <a:noFill/>
          </a:ln>
          <a:extLst/>
        </p:spPr>
        <p:txBody>
          <a:bodyPr lIns="0" tIns="0" rIns="0" bIns="0"/>
          <a:lstStyle>
            <a:lvl1pPr>
              <a:defRPr sz="2900">
                <a:solidFill>
                  <a:schemeClr val="tx1"/>
                </a:solidFill>
                <a:latin typeface="Calibri" panose="020F0502020204030204" pitchFamily="34" charset="0"/>
              </a:defRPr>
            </a:lvl1pPr>
            <a:lvl2pPr marL="742950" indent="-285750">
              <a:defRPr sz="2900">
                <a:solidFill>
                  <a:schemeClr val="tx1"/>
                </a:solidFill>
                <a:latin typeface="Calibri" panose="020F0502020204030204" pitchFamily="34" charset="0"/>
              </a:defRPr>
            </a:lvl2pPr>
            <a:lvl3pPr marL="1143000" indent="-228600">
              <a:defRPr sz="2900">
                <a:solidFill>
                  <a:schemeClr val="tx1"/>
                </a:solidFill>
                <a:latin typeface="Calibri" panose="020F0502020204030204" pitchFamily="34" charset="0"/>
              </a:defRPr>
            </a:lvl3pPr>
            <a:lvl4pPr marL="1600200" indent="-228600">
              <a:defRPr sz="2900">
                <a:solidFill>
                  <a:schemeClr val="tx1"/>
                </a:solidFill>
                <a:latin typeface="Calibri" panose="020F0502020204030204" pitchFamily="34" charset="0"/>
              </a:defRPr>
            </a:lvl4pPr>
            <a:lvl5pPr marL="2057400" indent="-228600">
              <a:defRPr sz="2900">
                <a:solidFill>
                  <a:schemeClr val="tx1"/>
                </a:solidFill>
                <a:latin typeface="Calibri" panose="020F0502020204030204" pitchFamily="34" charset="0"/>
              </a:defRPr>
            </a:lvl5pPr>
            <a:lvl6pPr marL="2514600" indent="-228600" defTabSz="730250" fontAlgn="base">
              <a:spcBef>
                <a:spcPct val="0"/>
              </a:spcBef>
              <a:spcAft>
                <a:spcPct val="0"/>
              </a:spcAft>
              <a:defRPr sz="2900">
                <a:solidFill>
                  <a:schemeClr val="tx1"/>
                </a:solidFill>
                <a:latin typeface="Calibri" panose="020F0502020204030204" pitchFamily="34" charset="0"/>
              </a:defRPr>
            </a:lvl6pPr>
            <a:lvl7pPr marL="2971800" indent="-228600" defTabSz="730250" fontAlgn="base">
              <a:spcBef>
                <a:spcPct val="0"/>
              </a:spcBef>
              <a:spcAft>
                <a:spcPct val="0"/>
              </a:spcAft>
              <a:defRPr sz="2900">
                <a:solidFill>
                  <a:schemeClr val="tx1"/>
                </a:solidFill>
                <a:latin typeface="Calibri" panose="020F0502020204030204" pitchFamily="34" charset="0"/>
              </a:defRPr>
            </a:lvl7pPr>
            <a:lvl8pPr marL="3429000" indent="-228600" defTabSz="730250" fontAlgn="base">
              <a:spcBef>
                <a:spcPct val="0"/>
              </a:spcBef>
              <a:spcAft>
                <a:spcPct val="0"/>
              </a:spcAft>
              <a:defRPr sz="2900">
                <a:solidFill>
                  <a:schemeClr val="tx1"/>
                </a:solidFill>
                <a:latin typeface="Calibri" panose="020F0502020204030204" pitchFamily="34" charset="0"/>
              </a:defRPr>
            </a:lvl8pPr>
            <a:lvl9pPr marL="3886200" indent="-228600" defTabSz="730250" fontAlgn="base">
              <a:spcBef>
                <a:spcPct val="0"/>
              </a:spcBef>
              <a:spcAft>
                <a:spcPct val="0"/>
              </a:spcAft>
              <a:defRPr sz="2900">
                <a:solidFill>
                  <a:schemeClr val="tx1"/>
                </a:solidFill>
                <a:latin typeface="Calibri" panose="020F0502020204030204" pitchFamily="34" charset="0"/>
              </a:defRPr>
            </a:lvl9pPr>
          </a:lstStyle>
          <a:p>
            <a:pPr defTabSz="456406" fontAlgn="base">
              <a:lnSpc>
                <a:spcPts val="3750"/>
              </a:lnSpc>
              <a:spcBef>
                <a:spcPct val="0"/>
              </a:spcBef>
              <a:spcAft>
                <a:spcPct val="0"/>
              </a:spcAft>
              <a:defRPr/>
            </a:pPr>
            <a:r>
              <a:rPr lang="en-US" sz="3800" dirty="0" smtClean="0">
                <a:solidFill>
                  <a:srgbClr val="001934"/>
                </a:solidFill>
                <a:latin typeface="Lubalin Demi for IBM"/>
                <a:ea typeface="Lubalin Demi for IBM"/>
                <a:cs typeface="Lubalin Demi for IBM"/>
              </a:rPr>
              <a:t>experience</a:t>
            </a:r>
          </a:p>
          <a:p>
            <a:pPr defTabSz="456406" fontAlgn="base">
              <a:lnSpc>
                <a:spcPts val="3750"/>
              </a:lnSpc>
              <a:spcBef>
                <a:spcPct val="0"/>
              </a:spcBef>
              <a:spcAft>
                <a:spcPct val="0"/>
              </a:spcAft>
              <a:defRPr/>
            </a:pPr>
            <a:r>
              <a:rPr lang="en-US" sz="3800" dirty="0" smtClean="0">
                <a:solidFill>
                  <a:srgbClr val="001934"/>
                </a:solidFill>
                <a:latin typeface="Lubalin Demi for IBM"/>
                <a:ea typeface="Lubalin Demi for IBM"/>
                <a:cs typeface="Lubalin Demi for IBM"/>
              </a:rPr>
              <a:t>the future today</a:t>
            </a:r>
          </a:p>
          <a:p>
            <a:pPr defTabSz="456406" fontAlgn="base">
              <a:lnSpc>
                <a:spcPts val="3750"/>
              </a:lnSpc>
              <a:spcBef>
                <a:spcPct val="0"/>
              </a:spcBef>
              <a:spcAft>
                <a:spcPct val="0"/>
              </a:spcAft>
              <a:defRPr/>
            </a:pPr>
            <a:endParaRPr lang="en-US" sz="3800" dirty="0" smtClean="0">
              <a:solidFill>
                <a:srgbClr val="001934"/>
              </a:solidFill>
              <a:latin typeface="Lubalin Demi for IBM"/>
              <a:ea typeface="Lubalin Demi for IBM"/>
              <a:cs typeface="Lubalin Demi for IBM"/>
            </a:endParaRPr>
          </a:p>
          <a:p>
            <a:pPr defTabSz="456406" fontAlgn="base">
              <a:lnSpc>
                <a:spcPts val="3750"/>
              </a:lnSpc>
              <a:spcBef>
                <a:spcPct val="0"/>
              </a:spcBef>
              <a:spcAft>
                <a:spcPct val="0"/>
              </a:spcAft>
              <a:defRPr/>
            </a:pPr>
            <a:endParaRPr lang="en-US" sz="3800" dirty="0" smtClean="0">
              <a:solidFill>
                <a:srgbClr val="001934"/>
              </a:solidFill>
              <a:latin typeface="Lubalin Demi for IBM"/>
              <a:ea typeface="Lubalin Demi for IBM"/>
              <a:cs typeface="Lubalin Demi for IBM"/>
            </a:endParaRPr>
          </a:p>
        </p:txBody>
      </p:sp>
    </p:spTree>
    <p:extLst>
      <p:ext uri="{BB962C8B-B14F-4D97-AF65-F5344CB8AC3E}">
        <p14:creationId xmlns:p14="http://schemas.microsoft.com/office/powerpoint/2010/main" val="7029144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Closer">
    <p:spTree>
      <p:nvGrpSpPr>
        <p:cNvPr id="1" name=""/>
        <p:cNvGrpSpPr/>
        <p:nvPr/>
      </p:nvGrpSpPr>
      <p:grpSpPr>
        <a:xfrm>
          <a:off x="0" y="0"/>
          <a:ext cx="0" cy="0"/>
          <a:chOff x="0" y="0"/>
          <a:chExt cx="0" cy="0"/>
        </a:xfrm>
      </p:grpSpPr>
      <p:pic>
        <p:nvPicPr>
          <p:cNvPr id="2" name="Picture 3"/>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849439" y="889001"/>
            <a:ext cx="2468563" cy="36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1849440" y="4762502"/>
            <a:ext cx="5593953" cy="952500"/>
          </a:xfrm>
          <a:prstGeom prst="rect">
            <a:avLst/>
          </a:prstGeom>
          <a:noFill/>
          <a:ln>
            <a:noFill/>
          </a:ln>
          <a:extLst/>
        </p:spPr>
        <p:txBody>
          <a:bodyPr lIns="0" tIns="0" rIns="0" bIns="0" anchor="b"/>
          <a:lstStyle>
            <a:lvl1pPr>
              <a:defRPr sz="2900">
                <a:solidFill>
                  <a:schemeClr val="tx1"/>
                </a:solidFill>
                <a:latin typeface="Calibri" panose="020F0502020204030204" pitchFamily="34" charset="0"/>
              </a:defRPr>
            </a:lvl1pPr>
            <a:lvl2pPr marL="742950" indent="-285750">
              <a:defRPr sz="2900">
                <a:solidFill>
                  <a:schemeClr val="tx1"/>
                </a:solidFill>
                <a:latin typeface="Calibri" panose="020F0502020204030204" pitchFamily="34" charset="0"/>
              </a:defRPr>
            </a:lvl2pPr>
            <a:lvl3pPr marL="1143000" indent="-228600">
              <a:defRPr sz="2900">
                <a:solidFill>
                  <a:schemeClr val="tx1"/>
                </a:solidFill>
                <a:latin typeface="Calibri" panose="020F0502020204030204" pitchFamily="34" charset="0"/>
              </a:defRPr>
            </a:lvl3pPr>
            <a:lvl4pPr marL="1600200" indent="-228600">
              <a:defRPr sz="2900">
                <a:solidFill>
                  <a:schemeClr val="tx1"/>
                </a:solidFill>
                <a:latin typeface="Calibri" panose="020F0502020204030204" pitchFamily="34" charset="0"/>
              </a:defRPr>
            </a:lvl4pPr>
            <a:lvl5pPr marL="2057400" indent="-228600">
              <a:defRPr sz="2900">
                <a:solidFill>
                  <a:schemeClr val="tx1"/>
                </a:solidFill>
                <a:latin typeface="Calibri" panose="020F0502020204030204" pitchFamily="34" charset="0"/>
              </a:defRPr>
            </a:lvl5pPr>
            <a:lvl6pPr marL="2514600" indent="-228600" defTabSz="730250" fontAlgn="base">
              <a:spcBef>
                <a:spcPct val="0"/>
              </a:spcBef>
              <a:spcAft>
                <a:spcPct val="0"/>
              </a:spcAft>
              <a:defRPr sz="2900">
                <a:solidFill>
                  <a:schemeClr val="tx1"/>
                </a:solidFill>
                <a:latin typeface="Calibri" panose="020F0502020204030204" pitchFamily="34" charset="0"/>
              </a:defRPr>
            </a:lvl6pPr>
            <a:lvl7pPr marL="2971800" indent="-228600" defTabSz="730250" fontAlgn="base">
              <a:spcBef>
                <a:spcPct val="0"/>
              </a:spcBef>
              <a:spcAft>
                <a:spcPct val="0"/>
              </a:spcAft>
              <a:defRPr sz="2900">
                <a:solidFill>
                  <a:schemeClr val="tx1"/>
                </a:solidFill>
                <a:latin typeface="Calibri" panose="020F0502020204030204" pitchFamily="34" charset="0"/>
              </a:defRPr>
            </a:lvl7pPr>
            <a:lvl8pPr marL="3429000" indent="-228600" defTabSz="730250" fontAlgn="base">
              <a:spcBef>
                <a:spcPct val="0"/>
              </a:spcBef>
              <a:spcAft>
                <a:spcPct val="0"/>
              </a:spcAft>
              <a:defRPr sz="2900">
                <a:solidFill>
                  <a:schemeClr val="tx1"/>
                </a:solidFill>
                <a:latin typeface="Calibri" panose="020F0502020204030204" pitchFamily="34" charset="0"/>
              </a:defRPr>
            </a:lvl8pPr>
            <a:lvl9pPr marL="3886200" indent="-228600" defTabSz="730250" fontAlgn="base">
              <a:spcBef>
                <a:spcPct val="0"/>
              </a:spcBef>
              <a:spcAft>
                <a:spcPct val="0"/>
              </a:spcAft>
              <a:defRPr sz="2900">
                <a:solidFill>
                  <a:schemeClr val="tx1"/>
                </a:solidFill>
                <a:latin typeface="Calibri" panose="020F0502020204030204" pitchFamily="34" charset="0"/>
              </a:defRPr>
            </a:lvl9pPr>
          </a:lstStyle>
          <a:p>
            <a:pPr defTabSz="456406" fontAlgn="base">
              <a:lnSpc>
                <a:spcPts val="4125"/>
              </a:lnSpc>
              <a:spcBef>
                <a:spcPct val="0"/>
              </a:spcBef>
              <a:spcAft>
                <a:spcPct val="0"/>
              </a:spcAft>
              <a:defRPr/>
            </a:pPr>
            <a:r>
              <a:rPr lang="en-US" sz="4100" dirty="0" smtClean="0">
                <a:solidFill>
                  <a:srgbClr val="001934"/>
                </a:solidFill>
                <a:latin typeface="Lubalin Demi for IBM"/>
                <a:ea typeface="Lubalin Demi for IBM"/>
                <a:cs typeface="Lubalin Demi for IBM"/>
              </a:rPr>
              <a:t>Thank You</a:t>
            </a:r>
          </a:p>
        </p:txBody>
      </p:sp>
    </p:spTree>
    <p:extLst>
      <p:ext uri="{BB962C8B-B14F-4D97-AF65-F5344CB8AC3E}">
        <p14:creationId xmlns:p14="http://schemas.microsoft.com/office/powerpoint/2010/main" val="10971884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ix title slide">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849439" y="4497918"/>
            <a:ext cx="7081243" cy="1693333"/>
          </a:xfrm>
          <a:prstGeom prst="rect">
            <a:avLst/>
          </a:prstGeom>
        </p:spPr>
        <p:txBody>
          <a:bodyPr lIns="0" tIns="0" rIns="0" bIns="0">
            <a:noAutofit/>
          </a:bodyPr>
          <a:lstStyle>
            <a:lvl1pPr>
              <a:lnSpc>
                <a:spcPts val="3000"/>
              </a:lnSpc>
              <a:defRPr baseline="0"/>
            </a:lvl1pPr>
            <a:lvl2pPr>
              <a:lnSpc>
                <a:spcPts val="1750"/>
              </a:lnSpc>
              <a:spcBef>
                <a:spcPts val="1313"/>
              </a:spcBef>
              <a:defRPr sz="1800"/>
            </a:lvl2pPr>
            <a:lvl3pPr>
              <a:lnSpc>
                <a:spcPts val="1125"/>
              </a:lnSpc>
              <a:spcBef>
                <a:spcPts val="0"/>
              </a:spcBef>
              <a:defRPr sz="1100"/>
            </a:lvl3pPr>
            <a:lvl4pPr>
              <a:lnSpc>
                <a:spcPts val="1125"/>
              </a:lnSpc>
              <a:defRPr sz="9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25189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182563" y="6537327"/>
            <a:ext cx="366712"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fld id="{28FBA12F-FF5E-8449-B8DB-77CEBBD72F75}" type="slidenum">
              <a:rPr lang="en-US">
                <a:solidFill>
                  <a:prstClr val="white"/>
                </a:solidFill>
                <a:latin typeface="Calibri" panose="020F0502020204030204" pitchFamily="34" charset="0"/>
                <a:ea typeface="ＭＳ Ｐゴシック" panose="020B0600070205080204" pitchFamily="34" charset="-128"/>
              </a:rPr>
              <a:pPr defTabSz="456406" eaLnBrk="0" fontAlgn="base" hangingPunct="0">
                <a:spcBef>
                  <a:spcPct val="0"/>
                </a:spcBef>
                <a:spcAft>
                  <a:spcPct val="0"/>
                </a:spcAft>
                <a:defRPr/>
              </a:pPr>
              <a:t>‹#›</a:t>
            </a:fld>
            <a:endParaRPr lang="en-US">
              <a:solidFill>
                <a:prstClr val="white"/>
              </a:solidFill>
              <a:latin typeface="Calibri" panose="020F0502020204030204" pitchFamily="34" charset="0"/>
              <a:ea typeface="ＭＳ Ｐゴシック" panose="020B0600070205080204" pitchFamily="34" charset="-128"/>
            </a:endParaRPr>
          </a:p>
        </p:txBody>
      </p:sp>
      <p:sp>
        <p:nvSpPr>
          <p:cNvPr id="3" name="Rectangle 6"/>
          <p:cNvSpPr>
            <a:spLocks noGrp="1" noChangeArrowheads="1"/>
          </p:cNvSpPr>
          <p:nvPr>
            <p:ph type="ftr" sz="quarter" idx="11"/>
          </p:nvPr>
        </p:nvSpPr>
        <p:spPr>
          <a:xfrm>
            <a:off x="1554163" y="6537327"/>
            <a:ext cx="5943600"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endParaRPr lang="en-US">
              <a:solidFill>
                <a:prstClr val="white"/>
              </a:solidFill>
              <a:latin typeface="Calibri" panose="020F0502020204030204" pitchFamily="34" charset="0"/>
              <a:ea typeface="ＭＳ Ｐゴシック" panose="020B0600070205080204" pitchFamily="34" charset="-128"/>
            </a:endParaRPr>
          </a:p>
        </p:txBody>
      </p:sp>
      <p:sp>
        <p:nvSpPr>
          <p:cNvPr id="4" name="Rectangle 7"/>
          <p:cNvSpPr>
            <a:spLocks noGrp="1" noChangeArrowheads="1"/>
          </p:cNvSpPr>
          <p:nvPr>
            <p:ph type="dt" sz="half" idx="12"/>
          </p:nvPr>
        </p:nvSpPr>
        <p:spPr>
          <a:xfrm>
            <a:off x="549275" y="6537327"/>
            <a:ext cx="1004888"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endParaRPr lang="en-US">
              <a:solidFill>
                <a:prstClr val="whit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13405710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Text w/ Bullets - think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52"/>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6"/>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4DBDA35D-585D-4AA7-AAE2-1B2DF6107236}"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13" name="Picture 8"/>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186415" y="-5292"/>
            <a:ext cx="1990328" cy="95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a:prstGeom prst="rect">
            <a:avLst/>
          </a:prstGeom>
        </p:spPr>
        <p:txBody>
          <a:bodyPr lIns="57150" tIns="28575" rIns="57150" bIns="28575"/>
          <a:lstStyle/>
          <a:p>
            <a:r>
              <a:rPr lang="en-US" smtClean="0"/>
              <a:t>Click to edit Master title style</a:t>
            </a:r>
            <a:endParaRPr lang="en-US" dirty="0"/>
          </a:p>
        </p:txBody>
      </p:sp>
      <p:sp>
        <p:nvSpPr>
          <p:cNvPr id="11" name="Text Placeholder 9"/>
          <p:cNvSpPr>
            <a:spLocks noGrp="1"/>
          </p:cNvSpPr>
          <p:nvPr>
            <p:ph type="body" sz="quarter" idx="13"/>
          </p:nvPr>
        </p:nvSpPr>
        <p:spPr>
          <a:xfrm>
            <a:off x="216962"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2"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428183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xt w/ Bullets - co-creat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C92E968C-DF86-47D9-BBE2-7AC452C06081}"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descr="cocreate green.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676305" y="-243414"/>
            <a:ext cx="3472656" cy="9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2"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4"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15"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24799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xt w/ Bullets - co-creat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E5058B82-E271-4FF0-AED3-62F1DFCC25F1}"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676305" y="-240771"/>
            <a:ext cx="3472656" cy="9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2"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4"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20203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w/ Bullets - connect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E9C4BA6A-9880-4E39-8DDB-EF512A076CC0}"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connect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272614" y="-243416"/>
            <a:ext cx="2880321" cy="97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665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w/ Bullets - connect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1238A3F0-1A13-4916-A0BD-9DB6FCF2DDC3}"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275590" y="-243416"/>
            <a:ext cx="2875359" cy="97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6024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w/ Bullets - design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A6DC57A8-CBEB-428C-89CD-C12210749224}"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design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630789" y="-250032"/>
            <a:ext cx="2528094" cy="124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6242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ext w/ Bullets - design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7DC39E8B-26CB-4F1E-8844-CAB002564E6B}"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630789" y="-250032"/>
            <a:ext cx="2528094" cy="124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0832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w/ Bullets - experienc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0166FE44-EC57-4E67-BAEC-1A00A99E92E8}"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experience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007574" y="-250029"/>
            <a:ext cx="4141391" cy="121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956044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w/ Bullets - experienc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9FFF630F-B9F5-46D4-B4CA-28B8F6507C3E}"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007574" y="-250029"/>
            <a:ext cx="4141391" cy="121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824641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w/ Bullets - grow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EC0EA238-687E-4252-B717-9B68E260C5F6}"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grow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181454" y="-35717"/>
            <a:ext cx="1967508" cy="102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41999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ext w/ Bullets - grow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F50F9C73-A7C7-4B7C-8FF8-249619BD4D02}"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181454" y="-34396"/>
            <a:ext cx="1967508" cy="102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98842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ext w/ Bullets - humaniz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665D7E1C-C729-4E98-88D7-1747DC47CF4D}"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umanize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241727" y="-19844"/>
            <a:ext cx="3916164" cy="97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688593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xt w/ Bullets - humaniz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92590DEF-E65D-4716-A0C9-0514468B85C6}"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252641" y="-19844"/>
            <a:ext cx="3894336" cy="97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06864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ext w/ Bullets - idea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F2A3CFB9-42EA-4B23-8742-D37BF30EC448}"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idea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504909" y="1"/>
            <a:ext cx="164405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30604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5497" indent="0">
              <a:buNone/>
              <a:defRPr sz="1200"/>
            </a:lvl2pPr>
            <a:lvl3pPr marL="910986" indent="0">
              <a:buNone/>
              <a:defRPr sz="1000"/>
            </a:lvl3pPr>
            <a:lvl4pPr marL="1366477" indent="0">
              <a:buNone/>
              <a:defRPr sz="900"/>
            </a:lvl4pPr>
            <a:lvl5pPr marL="1821970" indent="0">
              <a:buNone/>
              <a:defRPr sz="900"/>
            </a:lvl5pPr>
            <a:lvl6pPr marL="2277462" indent="0">
              <a:buNone/>
              <a:defRPr sz="900"/>
            </a:lvl6pPr>
            <a:lvl7pPr marL="2732954" indent="0">
              <a:buNone/>
              <a:defRPr sz="900"/>
            </a:lvl7pPr>
            <a:lvl8pPr marL="3188448" indent="0">
              <a:buNone/>
              <a:defRPr sz="900"/>
            </a:lvl8pPr>
            <a:lvl9pPr marL="3643938"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ext w/ Bullets - idea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DC511EA0-77CD-4D52-BF32-49A49F2CBF74}"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504909" y="1"/>
            <a:ext cx="164405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823666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xt w/ Bullets - imagin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9D88E96B-5617-4738-9E6C-31A3EA1E8CD9}"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imagine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025555" y="4"/>
            <a:ext cx="3123406" cy="124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3465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xt w/ Bullets - imagin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9EFEB7B0-93CD-447C-B49C-83DE52099550}"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025555" y="4"/>
            <a:ext cx="3123406" cy="124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44598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ext w/ Bullets - invent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22C7F0F8-A51A-49D5-BBD1-AD25000068C7}"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invent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30641" y="-6614"/>
            <a:ext cx="2124274" cy="96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542514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ext w/ Bullets - invent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BB41B7B7-9E91-43EF-AE1A-7E84D5321D56}"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35606" y="-6614"/>
            <a:ext cx="2114351" cy="96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042346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xt w/ Bullets - mak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6A47A5CA-AE1C-4F67-BE25-E16242FED093}"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make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844112" y="-15876"/>
            <a:ext cx="2310805" cy="97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8925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ext w/ Bullets - mak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8CDEB94F-D0D2-433F-B161-DA4AA95CB0F2}"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844112" y="-14552"/>
            <a:ext cx="2310805" cy="97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27894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ext w/ Bullets - realize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F898322C-39AE-4D08-960E-1D0B2228269A}"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realize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765730" y="-250030"/>
            <a:ext cx="2385219" cy="98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803122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ext w/ Bullets - realize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6574B688-829C-4E5B-89E8-650DA0289082}"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765730" y="-248706"/>
            <a:ext cx="2385219" cy="9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692827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ext w/ Bullets - think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344822B2-3354-48B7-B417-8A1A799D55AD}"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think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186415" y="-5292"/>
            <a:ext cx="1990328" cy="95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067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497" indent="0">
              <a:buNone/>
              <a:defRPr sz="2800"/>
            </a:lvl2pPr>
            <a:lvl3pPr marL="910986" indent="0">
              <a:buNone/>
              <a:defRPr sz="2400"/>
            </a:lvl3pPr>
            <a:lvl4pPr marL="1366477" indent="0">
              <a:buNone/>
              <a:defRPr sz="2000"/>
            </a:lvl4pPr>
            <a:lvl5pPr marL="1821970" indent="0">
              <a:buNone/>
              <a:defRPr sz="2000"/>
            </a:lvl5pPr>
            <a:lvl6pPr marL="2277462" indent="0">
              <a:buNone/>
              <a:defRPr sz="2000"/>
            </a:lvl6pPr>
            <a:lvl7pPr marL="2732954" indent="0">
              <a:buNone/>
              <a:defRPr sz="2000"/>
            </a:lvl7pPr>
            <a:lvl8pPr marL="3188448" indent="0">
              <a:buNone/>
              <a:defRPr sz="2000"/>
            </a:lvl8pPr>
            <a:lvl9pPr marL="3643938"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497" indent="0">
              <a:buNone/>
              <a:defRPr sz="1200"/>
            </a:lvl2pPr>
            <a:lvl3pPr marL="910986" indent="0">
              <a:buNone/>
              <a:defRPr sz="1000"/>
            </a:lvl3pPr>
            <a:lvl4pPr marL="1366477" indent="0">
              <a:buNone/>
              <a:defRPr sz="900"/>
            </a:lvl4pPr>
            <a:lvl5pPr marL="1821970" indent="0">
              <a:buNone/>
              <a:defRPr sz="900"/>
            </a:lvl5pPr>
            <a:lvl6pPr marL="2277462" indent="0">
              <a:buNone/>
              <a:defRPr sz="900"/>
            </a:lvl6pPr>
            <a:lvl7pPr marL="2732954" indent="0">
              <a:buNone/>
              <a:defRPr sz="900"/>
            </a:lvl7pPr>
            <a:lvl8pPr marL="3188448" indent="0">
              <a:buNone/>
              <a:defRPr sz="900"/>
            </a:lvl8pPr>
            <a:lvl9pPr marL="3643938" indent="0">
              <a:buNone/>
              <a:defRPr sz="900"/>
            </a:lvl9pPr>
          </a:lstStyle>
          <a:p>
            <a:pPr lvl="0"/>
            <a:r>
              <a:rPr lang="en-US" smtClean="0"/>
              <a:t>Click to edit Master text styles</a:t>
            </a:r>
          </a:p>
        </p:txBody>
      </p:sp>
    </p:spTree>
  </p:cSld>
  <p:clrMapOvr>
    <a:masterClrMapping/>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ext w/ Bullets - think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4DBDA35D-585D-4AA7-AAE2-1B2DF6107236}"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13" name="Picture 8"/>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186415" y="-5292"/>
            <a:ext cx="1990328" cy="95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991720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ext w/ Bullets - transform g">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F334EF9D-47F7-4F71-9277-F65216DCB527}"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transform green.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545336" y="-37040"/>
            <a:ext cx="3608586" cy="100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7"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88264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xt w/ Bullets - transform b">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919C0159-C1B3-4F74-A6E2-933C70F615C1}"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545336" y="-37040"/>
            <a:ext cx="3608586" cy="100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7"/>
          <p:cNvSpPr>
            <a:spLocks noGrp="1"/>
          </p:cNvSpPr>
          <p:nvPr>
            <p:ph type="title"/>
          </p:nvPr>
        </p:nvSpPr>
        <p:spPr>
          <a:xfrm>
            <a:off x="216955" y="952500"/>
            <a:ext cx="8713726" cy="381000"/>
          </a:xfrm>
        </p:spPr>
        <p:txBody>
          <a:bodyPr/>
          <a:lstStyle/>
          <a:p>
            <a:r>
              <a:rPr lang="en-US" smtClean="0"/>
              <a:t>Click to edit Master title style</a:t>
            </a:r>
            <a:endParaRPr lang="en-US" dirty="0"/>
          </a:p>
        </p:txBody>
      </p:sp>
      <p:sp>
        <p:nvSpPr>
          <p:cNvPr id="11" name="Text Placeholder 9"/>
          <p:cNvSpPr>
            <a:spLocks noGrp="1"/>
          </p:cNvSpPr>
          <p:nvPr>
            <p:ph type="body" sz="quarter" idx="13"/>
          </p:nvPr>
        </p:nvSpPr>
        <p:spPr>
          <a:xfrm>
            <a:off x="216959"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2" name="Text Placeholder 3"/>
          <p:cNvSpPr>
            <a:spLocks noGrp="1"/>
          </p:cNvSpPr>
          <p:nvPr>
            <p:ph type="body" sz="quarter" idx="15"/>
          </p:nvPr>
        </p:nvSpPr>
        <p:spPr>
          <a:xfrm>
            <a:off x="216955" y="1375833"/>
            <a:ext cx="8713726"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8" name="Text Placeholder 16"/>
          <p:cNvSpPr>
            <a:spLocks noGrp="1"/>
          </p:cNvSpPr>
          <p:nvPr>
            <p:ph type="body" sz="quarter" idx="10"/>
          </p:nvPr>
        </p:nvSpPr>
        <p:spPr>
          <a:xfrm>
            <a:off x="6140653"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91739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ullets w/ text - ix">
    <p:spTree>
      <p:nvGrpSpPr>
        <p:cNvPr id="1" name=""/>
        <p:cNvGrpSpPr/>
        <p:nvPr/>
      </p:nvGrpSpPr>
      <p:grpSpPr>
        <a:xfrm>
          <a:off x="0" y="0"/>
          <a:ext cx="0" cy="0"/>
          <a:chOff x="0" y="0"/>
          <a:chExt cx="0" cy="0"/>
        </a:xfrm>
      </p:grpSpPr>
      <p:pic>
        <p:nvPicPr>
          <p:cNvPr id="6" name="Pictur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E49BDB07-44E5-4265-95DB-CCA0F1E1228F}"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61790" y="6252104"/>
            <a:ext cx="433586" cy="34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ix default.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209351" y="-1961885"/>
            <a:ext cx="2312789"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7"/>
          <p:cNvSpPr>
            <a:spLocks noGrp="1"/>
          </p:cNvSpPr>
          <p:nvPr>
            <p:ph type="title"/>
          </p:nvPr>
        </p:nvSpPr>
        <p:spPr>
          <a:xfrm>
            <a:off x="3175000" y="952500"/>
            <a:ext cx="5755680" cy="381000"/>
          </a:xfrm>
        </p:spPr>
        <p:txBody>
          <a:bodyPr/>
          <a:lstStyle/>
          <a:p>
            <a:r>
              <a:rPr lang="en-US" smtClean="0"/>
              <a:t>Click to edit Master title style</a:t>
            </a:r>
            <a:endParaRPr lang="en-US" dirty="0"/>
          </a:p>
        </p:txBody>
      </p:sp>
      <p:sp>
        <p:nvSpPr>
          <p:cNvPr id="10" name="Text Placeholder 9"/>
          <p:cNvSpPr>
            <a:spLocks noGrp="1"/>
          </p:cNvSpPr>
          <p:nvPr>
            <p:ph type="body" sz="quarter" idx="13"/>
          </p:nvPr>
        </p:nvSpPr>
        <p:spPr>
          <a:xfrm>
            <a:off x="3182605" y="2032000"/>
            <a:ext cx="5748077" cy="3810000"/>
          </a:xfrm>
        </p:spPr>
        <p:txBody>
          <a:bodyPr>
            <a:noAutofit/>
          </a:bodyPr>
          <a:lstStyle>
            <a:lvl1pPr>
              <a:defRPr baseline="0"/>
            </a:lvl1pPr>
            <a:lvl2pPr>
              <a:defRPr baseline="0"/>
            </a:lvl2pPr>
          </a:lstStyle>
          <a:p>
            <a:pPr lvl="0"/>
            <a:r>
              <a:rPr lang="en-US" smtClean="0"/>
              <a:t>Click to edit Master text styles</a:t>
            </a:r>
          </a:p>
          <a:p>
            <a:pPr lvl="1"/>
            <a:r>
              <a:rPr lang="en-US" smtClean="0"/>
              <a:t>Second level</a:t>
            </a:r>
          </a:p>
          <a:p>
            <a:pPr lvl="2"/>
            <a:r>
              <a:rPr lang="en-US" smtClean="0"/>
              <a:t>Third level</a:t>
            </a:r>
          </a:p>
        </p:txBody>
      </p:sp>
      <p:sp>
        <p:nvSpPr>
          <p:cNvPr id="11" name="Text Placeholder 3"/>
          <p:cNvSpPr>
            <a:spLocks noGrp="1"/>
          </p:cNvSpPr>
          <p:nvPr>
            <p:ph type="body" sz="quarter" idx="15"/>
          </p:nvPr>
        </p:nvSpPr>
        <p:spPr>
          <a:xfrm>
            <a:off x="3175000" y="1375833"/>
            <a:ext cx="5755680" cy="381000"/>
          </a:xfrm>
          <a:prstGeom prst="rect">
            <a:avLst/>
          </a:prstGeom>
          <a:ln>
            <a:noFill/>
          </a:ln>
          <a:effectLst/>
        </p:spPr>
        <p:txBody>
          <a:bodyPr>
            <a:noAutofit/>
          </a:bodyPr>
          <a:lstStyle>
            <a:lvl1pPr marL="0" indent="0">
              <a:lnSpc>
                <a:spcPts val="2500"/>
              </a:lnSpc>
              <a:spcBef>
                <a:spcPts val="0"/>
              </a:spcBef>
              <a:buNone/>
              <a:defRPr sz="2500">
                <a:solidFill>
                  <a:srgbClr val="00B2EF"/>
                </a:solidFill>
                <a:latin typeface="Lubalin Book for IBM"/>
                <a:cs typeface="Lubalin Book for IBM"/>
              </a:defRPr>
            </a:lvl1pPr>
            <a:lvl2pPr marL="0" indent="0">
              <a:lnSpc>
                <a:spcPts val="2500"/>
              </a:lnSpc>
              <a:spcBef>
                <a:spcPts val="0"/>
              </a:spcBef>
              <a:buNone/>
              <a:defRPr sz="2500">
                <a:latin typeface="Lubalin Extra Light for IBM"/>
                <a:cs typeface="Lubalin Extra Light for IBM"/>
              </a:defRPr>
            </a:lvl2pPr>
          </a:lstStyle>
          <a:p>
            <a:pPr lvl="0"/>
            <a:r>
              <a:rPr lang="en-US" smtClean="0"/>
              <a:t>Click to edit Master text styles</a:t>
            </a:r>
          </a:p>
        </p:txBody>
      </p:sp>
      <p:sp>
        <p:nvSpPr>
          <p:cNvPr id="14" name="Text Placeholder 16"/>
          <p:cNvSpPr>
            <a:spLocks noGrp="1"/>
          </p:cNvSpPr>
          <p:nvPr>
            <p:ph type="body" sz="quarter" idx="10"/>
          </p:nvPr>
        </p:nvSpPr>
        <p:spPr>
          <a:xfrm>
            <a:off x="210348" y="2032000"/>
            <a:ext cx="2790031" cy="3810000"/>
          </a:xfrm>
        </p:spPr>
        <p:txBody>
          <a:bodyPr>
            <a:noAutofit/>
          </a:bodyPr>
          <a:lstStyle>
            <a:lvl1pPr marL="95250">
              <a:lnSpc>
                <a:spcPts val="875"/>
              </a:lnSpc>
              <a:spcBef>
                <a:spcPts val="0"/>
              </a:spcBef>
              <a:defRPr sz="1000" baseline="0">
                <a:solidFill>
                  <a:srgbClr val="00B2EF"/>
                </a:solidFill>
                <a:latin typeface="Lubalin Demi for IBM"/>
                <a:cs typeface="Lubalin Demi for IBM"/>
              </a:defRPr>
            </a:lvl1pPr>
            <a:lvl2pPr>
              <a:lnSpc>
                <a:spcPts val="875"/>
              </a:lnSpc>
              <a:defRPr sz="800" baseline="0">
                <a:solidFill>
                  <a:srgbClr val="001934"/>
                </a:solidFill>
                <a:latin typeface="Lubalin Book for IBM"/>
                <a:cs typeface="Lubalin Book for IBM"/>
              </a:defRPr>
            </a:lvl2pPr>
            <a:lvl3pPr marL="95250" indent="0">
              <a:lnSpc>
                <a:spcPts val="875"/>
              </a:lnSpc>
              <a:buNone/>
              <a:defRPr sz="700" baseline="0">
                <a:solidFill>
                  <a:srgbClr val="001934"/>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4960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182563" y="6537329"/>
            <a:ext cx="366712"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fld id="{CED9A2C5-148D-914F-9B9F-9D6D3706DB71}" type="slidenum">
              <a:rPr lang="en-US">
                <a:solidFill>
                  <a:prstClr val="white"/>
                </a:solidFill>
                <a:latin typeface="Calibri" panose="020F0502020204030204" pitchFamily="34" charset="0"/>
                <a:ea typeface="ＭＳ Ｐゴシック" panose="020B0600070205080204" pitchFamily="34" charset="-128"/>
              </a:rPr>
              <a:pPr defTabSz="456406" eaLnBrk="0" fontAlgn="base" hangingPunct="0">
                <a:spcBef>
                  <a:spcPct val="0"/>
                </a:spcBef>
                <a:spcAft>
                  <a:spcPct val="0"/>
                </a:spcAft>
                <a:defRPr/>
              </a:pPr>
              <a:t>‹#›</a:t>
            </a:fld>
            <a:endParaRPr lang="en-US">
              <a:solidFill>
                <a:prstClr val="white"/>
              </a:solidFill>
              <a:latin typeface="Calibri" panose="020F0502020204030204" pitchFamily="34" charset="0"/>
              <a:ea typeface="ＭＳ Ｐゴシック" panose="020B0600070205080204" pitchFamily="34" charset="-128"/>
            </a:endParaRPr>
          </a:p>
        </p:txBody>
      </p:sp>
      <p:sp>
        <p:nvSpPr>
          <p:cNvPr id="4" name="Rectangle 6"/>
          <p:cNvSpPr>
            <a:spLocks noGrp="1" noChangeArrowheads="1"/>
          </p:cNvSpPr>
          <p:nvPr>
            <p:ph type="ftr" sz="quarter" idx="11"/>
          </p:nvPr>
        </p:nvSpPr>
        <p:spPr>
          <a:xfrm>
            <a:off x="1554163" y="6537329"/>
            <a:ext cx="5943600"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endParaRPr lang="en-US">
              <a:solidFill>
                <a:prstClr val="white"/>
              </a:solidFill>
              <a:latin typeface="Calibri" panose="020F0502020204030204" pitchFamily="34" charset="0"/>
              <a:ea typeface="ＭＳ Ｐゴシック" panose="020B0600070205080204" pitchFamily="34" charset="-128"/>
            </a:endParaRPr>
          </a:p>
        </p:txBody>
      </p:sp>
      <p:sp>
        <p:nvSpPr>
          <p:cNvPr id="5" name="Rectangle 7"/>
          <p:cNvSpPr>
            <a:spLocks noGrp="1" noChangeArrowheads="1"/>
          </p:cNvSpPr>
          <p:nvPr>
            <p:ph type="dt" sz="half" idx="12"/>
          </p:nvPr>
        </p:nvSpPr>
        <p:spPr>
          <a:xfrm>
            <a:off x="549275" y="6537329"/>
            <a:ext cx="1004888" cy="184151"/>
          </a:xfrm>
          <a:prstGeom prst="rect">
            <a:avLst/>
          </a:prstGeom>
          <a:ln/>
        </p:spPr>
        <p:txBody>
          <a:bodyPr lIns="81639" tIns="40819" rIns="81639" bIns="40819"/>
          <a:lstStyle>
            <a:lvl1pPr>
              <a:defRPr/>
            </a:lvl1pPr>
          </a:lstStyle>
          <a:p>
            <a:pPr defTabSz="456406" eaLnBrk="0" fontAlgn="base" hangingPunct="0">
              <a:spcBef>
                <a:spcPct val="0"/>
              </a:spcBef>
              <a:spcAft>
                <a:spcPct val="0"/>
              </a:spcAft>
              <a:defRPr/>
            </a:pPr>
            <a:endParaRPr lang="en-US">
              <a:solidFill>
                <a:prstClr val="white"/>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23708304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theme" Target="../theme/theme4.xml"/><Relationship Id="rId15" Type="http://schemas.openxmlformats.org/officeDocument/2006/relationships/image" Target="../media/image5.jpe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theme" Target="../theme/theme5.xml"/><Relationship Id="rId14" Type="http://schemas.openxmlformats.org/officeDocument/2006/relationships/image" Target="../media/image5.jpe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theme" Target="../theme/theme6.xml"/><Relationship Id="rId7" Type="http://schemas.openxmlformats.org/officeDocument/2006/relationships/image" Target="../media/image7.png"/><Relationship Id="rId1" Type="http://schemas.openxmlformats.org/officeDocument/2006/relationships/slideLayout" Target="../slideLayouts/slideLayout62.xml"/><Relationship Id="rId2"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slideLayout" Target="../slideLayouts/slideLayout87.xml"/><Relationship Id="rId22" Type="http://schemas.openxmlformats.org/officeDocument/2006/relationships/slideLayout" Target="../slideLayouts/slideLayout88.xml"/><Relationship Id="rId23" Type="http://schemas.openxmlformats.org/officeDocument/2006/relationships/slideLayout" Target="../slideLayouts/slideLayout89.xml"/><Relationship Id="rId24" Type="http://schemas.openxmlformats.org/officeDocument/2006/relationships/slideLayout" Target="../slideLayouts/slideLayout90.xml"/><Relationship Id="rId25" Type="http://schemas.openxmlformats.org/officeDocument/2006/relationships/slideLayout" Target="../slideLayouts/slideLayout91.xml"/><Relationship Id="rId26" Type="http://schemas.openxmlformats.org/officeDocument/2006/relationships/slideLayout" Target="../slideLayouts/slideLayout92.xml"/><Relationship Id="rId27" Type="http://schemas.openxmlformats.org/officeDocument/2006/relationships/slideLayout" Target="../slideLayouts/slideLayout93.xml"/><Relationship Id="rId28" Type="http://schemas.openxmlformats.org/officeDocument/2006/relationships/slideLayout" Target="../slideLayouts/slideLayout94.xml"/><Relationship Id="rId29" Type="http://schemas.openxmlformats.org/officeDocument/2006/relationships/theme" Target="../theme/theme7.xml"/><Relationship Id="rId30" Type="http://schemas.openxmlformats.org/officeDocument/2006/relationships/image" Target="../media/image7.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65113" y="611188"/>
            <a:ext cx="8653462" cy="1143000"/>
          </a:xfrm>
          <a:prstGeom prst="rect">
            <a:avLst/>
          </a:prstGeom>
          <a:noFill/>
          <a:ln w="9525">
            <a:noFill/>
            <a:miter lim="800000"/>
            <a:headEnd/>
            <a:tailEnd/>
          </a:ln>
        </p:spPr>
        <p:txBody>
          <a:bodyPr vert="horz" wrap="square" lIns="0" tIns="45552" rIns="0" bIns="45552"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265117" y="1828800"/>
            <a:ext cx="8650287" cy="4495800"/>
          </a:xfrm>
          <a:prstGeom prst="rect">
            <a:avLst/>
          </a:prstGeom>
          <a:noFill/>
          <a:ln w="9525">
            <a:noFill/>
            <a:miter lim="800000"/>
            <a:headEnd/>
            <a:tailEnd/>
          </a:ln>
        </p:spPr>
        <p:txBody>
          <a:bodyPr vert="horz" wrap="square" lIns="0" tIns="45552" rIns="0" bIns="4555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3" name="Rectangle 6"/>
          <p:cNvSpPr>
            <a:spLocks noChangeArrowheads="1"/>
          </p:cNvSpPr>
          <p:nvPr/>
        </p:nvSpPr>
        <p:spPr bwMode="black">
          <a:xfrm>
            <a:off x="5916613" y="648176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33" tIns="45865" rIns="91733" bIns="45865">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910986" fontAlgn="base">
              <a:spcBef>
                <a:spcPct val="0"/>
              </a:spcBef>
              <a:spcAft>
                <a:spcPct val="0"/>
              </a:spcAft>
              <a:defRPr/>
            </a:pPr>
            <a:r>
              <a:rPr lang="en-US" sz="900" dirty="0" smtClean="0">
                <a:solidFill>
                  <a:srgbClr val="000000"/>
                </a:solidFill>
                <a:ea typeface="MS PGothic" panose="020B0600070205080204" pitchFamily="34" charset="-128"/>
              </a:rPr>
              <a:t>© 2013 IBM Corporation</a:t>
            </a:r>
          </a:p>
        </p:txBody>
      </p:sp>
      <p:sp>
        <p:nvSpPr>
          <p:cNvPr id="17414" name="Rectangle 6"/>
          <p:cNvSpPr>
            <a:spLocks noChangeArrowheads="1"/>
          </p:cNvSpPr>
          <p:nvPr/>
        </p:nvSpPr>
        <p:spPr bwMode="auto">
          <a:xfrm>
            <a:off x="171450" y="6456363"/>
            <a:ext cx="552450" cy="247650"/>
          </a:xfrm>
          <a:prstGeom prst="rect">
            <a:avLst/>
          </a:prstGeom>
          <a:noFill/>
          <a:ln w="9525">
            <a:noFill/>
            <a:miter lim="800000"/>
            <a:headEnd/>
            <a:tailEnd/>
          </a:ln>
        </p:spPr>
        <p:txBody>
          <a:bodyPr lIns="91099" tIns="45552" rIns="91099" bIns="45552"/>
          <a:lstStyle/>
          <a:p>
            <a:pPr defTabSz="910986" fontAlgn="base">
              <a:spcBef>
                <a:spcPct val="0"/>
              </a:spcBef>
              <a:spcAft>
                <a:spcPct val="0"/>
              </a:spcAft>
            </a:pPr>
            <a:fld id="{744FC2C5-3777-4247-8294-C84CB65990A5}" type="slidenum">
              <a:rPr lang="en-US" sz="1000">
                <a:solidFill>
                  <a:srgbClr val="000000"/>
                </a:solidFill>
                <a:ea typeface="MS PGothic" pitchFamily="34" charset="-128"/>
                <a:cs typeface="Arial" pitchFamily="34" charset="0"/>
              </a:rPr>
              <a:pPr defTabSz="910986" fontAlgn="base">
                <a:spcBef>
                  <a:spcPct val="0"/>
                </a:spcBef>
                <a:spcAft>
                  <a:spcPct val="0"/>
                </a:spcAft>
              </a:pPr>
              <a:t>‹#›</a:t>
            </a:fld>
            <a:endParaRPr lang="en-US" sz="1000" dirty="0">
              <a:solidFill>
                <a:srgbClr val="000000"/>
              </a:solidFill>
              <a:ea typeface="MS PGothic" pitchFamily="34" charset="-128"/>
              <a:cs typeface="Arial"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4084" r:id="rId14"/>
  </p:sldLayoutIdLst>
  <p:transition xmlns:p14="http://schemas.microsoft.com/office/powerpoint/2010/main" spd="med">
    <p:fade/>
  </p:transition>
  <p:hf hdr="0" ftr="0" dt="0"/>
  <p:txStyles>
    <p:titleStyle>
      <a:lvl1pPr algn="l" rtl="0" eaLnBrk="0" fontAlgn="base" hangingPunct="0">
        <a:spcBef>
          <a:spcPct val="0"/>
        </a:spcBef>
        <a:spcAft>
          <a:spcPct val="0"/>
        </a:spcAft>
        <a:defRPr sz="2200">
          <a:solidFill>
            <a:schemeClr val="tx1"/>
          </a:solidFill>
          <a:latin typeface="+mj-lt"/>
          <a:ea typeface="MS PGothic" pitchFamily="34" charset="-128"/>
          <a:cs typeface="+mj-cs"/>
        </a:defRPr>
      </a:lvl1pPr>
      <a:lvl2pPr algn="l" rtl="0" eaLnBrk="0" fontAlgn="base" hangingPunct="0">
        <a:spcBef>
          <a:spcPct val="0"/>
        </a:spcBef>
        <a:spcAft>
          <a:spcPct val="0"/>
        </a:spcAft>
        <a:defRPr sz="2200">
          <a:solidFill>
            <a:schemeClr val="tx1"/>
          </a:solidFill>
          <a:latin typeface="Arial" charset="0"/>
          <a:ea typeface="MS PGothic" pitchFamily="34" charset="-128"/>
        </a:defRPr>
      </a:lvl2pPr>
      <a:lvl3pPr algn="l" rtl="0" eaLnBrk="0" fontAlgn="base" hangingPunct="0">
        <a:spcBef>
          <a:spcPct val="0"/>
        </a:spcBef>
        <a:spcAft>
          <a:spcPct val="0"/>
        </a:spcAft>
        <a:defRPr sz="2200">
          <a:solidFill>
            <a:schemeClr val="tx1"/>
          </a:solidFill>
          <a:latin typeface="Arial" charset="0"/>
          <a:ea typeface="MS PGothic" pitchFamily="34" charset="-128"/>
        </a:defRPr>
      </a:lvl3pPr>
      <a:lvl4pPr algn="l" rtl="0" eaLnBrk="0" fontAlgn="base" hangingPunct="0">
        <a:spcBef>
          <a:spcPct val="0"/>
        </a:spcBef>
        <a:spcAft>
          <a:spcPct val="0"/>
        </a:spcAft>
        <a:defRPr sz="2200">
          <a:solidFill>
            <a:schemeClr val="tx1"/>
          </a:solidFill>
          <a:latin typeface="Arial" charset="0"/>
          <a:ea typeface="MS PGothic" pitchFamily="34" charset="-128"/>
        </a:defRPr>
      </a:lvl4pPr>
      <a:lvl5pPr algn="l" rtl="0" eaLnBrk="0" fontAlgn="base" hangingPunct="0">
        <a:spcBef>
          <a:spcPct val="0"/>
        </a:spcBef>
        <a:spcAft>
          <a:spcPct val="0"/>
        </a:spcAft>
        <a:defRPr sz="2200">
          <a:solidFill>
            <a:schemeClr val="tx1"/>
          </a:solidFill>
          <a:latin typeface="Arial" charset="0"/>
          <a:ea typeface="MS PGothic" pitchFamily="34" charset="-128"/>
        </a:defRPr>
      </a:lvl5pPr>
      <a:lvl6pPr marL="455497" algn="l" rtl="0" eaLnBrk="1" fontAlgn="base" hangingPunct="1">
        <a:spcBef>
          <a:spcPct val="0"/>
        </a:spcBef>
        <a:spcAft>
          <a:spcPct val="0"/>
        </a:spcAft>
        <a:defRPr sz="2200">
          <a:solidFill>
            <a:schemeClr val="tx1"/>
          </a:solidFill>
          <a:latin typeface="Arial" charset="0"/>
        </a:defRPr>
      </a:lvl6pPr>
      <a:lvl7pPr marL="910986" algn="l" rtl="0" eaLnBrk="1" fontAlgn="base" hangingPunct="1">
        <a:spcBef>
          <a:spcPct val="0"/>
        </a:spcBef>
        <a:spcAft>
          <a:spcPct val="0"/>
        </a:spcAft>
        <a:defRPr sz="2200">
          <a:solidFill>
            <a:schemeClr val="tx1"/>
          </a:solidFill>
          <a:latin typeface="Arial" charset="0"/>
        </a:defRPr>
      </a:lvl7pPr>
      <a:lvl8pPr marL="1366477" algn="l" rtl="0" eaLnBrk="1" fontAlgn="base" hangingPunct="1">
        <a:spcBef>
          <a:spcPct val="0"/>
        </a:spcBef>
        <a:spcAft>
          <a:spcPct val="0"/>
        </a:spcAft>
        <a:defRPr sz="2200">
          <a:solidFill>
            <a:schemeClr val="tx1"/>
          </a:solidFill>
          <a:latin typeface="Arial" charset="0"/>
        </a:defRPr>
      </a:lvl8pPr>
      <a:lvl9pPr marL="1821970" algn="l" rtl="0" eaLnBrk="1" fontAlgn="base" hangingPunct="1">
        <a:spcBef>
          <a:spcPct val="0"/>
        </a:spcBef>
        <a:spcAft>
          <a:spcPct val="0"/>
        </a:spcAft>
        <a:defRPr sz="2200">
          <a:solidFill>
            <a:schemeClr val="tx1"/>
          </a:solidFill>
          <a:latin typeface="Arial" charset="0"/>
        </a:defRPr>
      </a:lvl9pPr>
    </p:titleStyle>
    <p:bodyStyle>
      <a:lvl1pPr marL="341619" indent="-341619"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4004" indent="-17239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2pPr>
      <a:lvl3pPr marL="963174" indent="-167649" algn="l" rtl="0" eaLnBrk="0" fontAlgn="base" hangingPunct="0">
        <a:spcBef>
          <a:spcPct val="20000"/>
        </a:spcBef>
        <a:spcAft>
          <a:spcPct val="0"/>
        </a:spcAft>
        <a:buClr>
          <a:schemeClr val="tx1"/>
        </a:buClr>
        <a:buFont typeface="Arial" pitchFamily="34" charset="0"/>
        <a:buChar char="–"/>
        <a:defRPr sz="1400">
          <a:solidFill>
            <a:schemeClr val="tx1"/>
          </a:solidFill>
          <a:latin typeface="+mn-lt"/>
          <a:ea typeface="MS PGothic" pitchFamily="34" charset="-128"/>
        </a:defRPr>
      </a:lvl3pPr>
      <a:lvl4pPr marL="1424999" indent="-175560"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2837" indent="-7938" algn="l" rtl="0" eaLnBrk="0" fontAlgn="base" hangingPunct="0">
        <a:spcBef>
          <a:spcPct val="20000"/>
        </a:spcBef>
        <a:spcAft>
          <a:spcPct val="0"/>
        </a:spcAft>
        <a:buClr>
          <a:schemeClr val="tx1"/>
        </a:buClr>
        <a:buChar char="»"/>
        <a:defRPr sz="1200">
          <a:solidFill>
            <a:schemeClr val="tx1"/>
          </a:solidFill>
          <a:latin typeface="+mn-lt"/>
          <a:ea typeface="MS PGothic" pitchFamily="34" charset="-128"/>
        </a:defRPr>
      </a:lvl5pPr>
      <a:lvl6pPr marL="2168336" indent="-7938" algn="l" rtl="0" eaLnBrk="1" fontAlgn="base" hangingPunct="1">
        <a:spcBef>
          <a:spcPct val="20000"/>
        </a:spcBef>
        <a:spcAft>
          <a:spcPct val="0"/>
        </a:spcAft>
        <a:buClr>
          <a:schemeClr val="tx1"/>
        </a:buClr>
        <a:defRPr sz="1200">
          <a:solidFill>
            <a:schemeClr val="tx1"/>
          </a:solidFill>
          <a:latin typeface="+mn-lt"/>
        </a:defRPr>
      </a:lvl6pPr>
      <a:lvl7pPr marL="2623832" indent="-7938" algn="l" rtl="0" eaLnBrk="1" fontAlgn="base" hangingPunct="1">
        <a:spcBef>
          <a:spcPct val="20000"/>
        </a:spcBef>
        <a:spcAft>
          <a:spcPct val="0"/>
        </a:spcAft>
        <a:buClr>
          <a:schemeClr val="tx1"/>
        </a:buClr>
        <a:defRPr sz="1200">
          <a:solidFill>
            <a:schemeClr val="tx1"/>
          </a:solidFill>
          <a:latin typeface="+mn-lt"/>
        </a:defRPr>
      </a:lvl7pPr>
      <a:lvl8pPr marL="3079320" indent="-7938" algn="l" rtl="0" eaLnBrk="1" fontAlgn="base" hangingPunct="1">
        <a:spcBef>
          <a:spcPct val="20000"/>
        </a:spcBef>
        <a:spcAft>
          <a:spcPct val="0"/>
        </a:spcAft>
        <a:buClr>
          <a:schemeClr val="tx1"/>
        </a:buClr>
        <a:defRPr sz="1200">
          <a:solidFill>
            <a:schemeClr val="tx1"/>
          </a:solidFill>
          <a:latin typeface="+mn-lt"/>
        </a:defRPr>
      </a:lvl8pPr>
      <a:lvl9pPr marL="3534811" indent="-7938" algn="l" rtl="0" eaLnBrk="1" fontAlgn="base" hangingPunct="1">
        <a:spcBef>
          <a:spcPct val="20000"/>
        </a:spcBef>
        <a:spcAft>
          <a:spcPct val="0"/>
        </a:spcAft>
        <a:buClr>
          <a:schemeClr val="tx1"/>
        </a:buClr>
        <a:defRPr sz="1200">
          <a:solidFill>
            <a:schemeClr val="tx1"/>
          </a:solidFill>
          <a:latin typeface="+mn-lt"/>
        </a:defRPr>
      </a:lvl9pPr>
    </p:bodyStyle>
    <p:otherStyle>
      <a:defPPr>
        <a:defRPr lang="en-US"/>
      </a:defPPr>
      <a:lvl1pPr marL="0" algn="l" defTabSz="910986" rtl="0" eaLnBrk="1" latinLnBrk="0" hangingPunct="1">
        <a:defRPr sz="1800" kern="1200">
          <a:solidFill>
            <a:schemeClr val="tx1"/>
          </a:solidFill>
          <a:latin typeface="+mn-lt"/>
          <a:ea typeface="+mn-ea"/>
          <a:cs typeface="+mn-cs"/>
        </a:defRPr>
      </a:lvl1pPr>
      <a:lvl2pPr marL="455497" algn="l" defTabSz="910986" rtl="0" eaLnBrk="1" latinLnBrk="0" hangingPunct="1">
        <a:defRPr sz="1800" kern="1200">
          <a:solidFill>
            <a:schemeClr val="tx1"/>
          </a:solidFill>
          <a:latin typeface="+mn-lt"/>
          <a:ea typeface="+mn-ea"/>
          <a:cs typeface="+mn-cs"/>
        </a:defRPr>
      </a:lvl2pPr>
      <a:lvl3pPr marL="910986" algn="l" defTabSz="910986" rtl="0" eaLnBrk="1" latinLnBrk="0" hangingPunct="1">
        <a:defRPr sz="1800" kern="1200">
          <a:solidFill>
            <a:schemeClr val="tx1"/>
          </a:solidFill>
          <a:latin typeface="+mn-lt"/>
          <a:ea typeface="+mn-ea"/>
          <a:cs typeface="+mn-cs"/>
        </a:defRPr>
      </a:lvl3pPr>
      <a:lvl4pPr marL="1366477" algn="l" defTabSz="910986" rtl="0" eaLnBrk="1" latinLnBrk="0" hangingPunct="1">
        <a:defRPr sz="1800" kern="1200">
          <a:solidFill>
            <a:schemeClr val="tx1"/>
          </a:solidFill>
          <a:latin typeface="+mn-lt"/>
          <a:ea typeface="+mn-ea"/>
          <a:cs typeface="+mn-cs"/>
        </a:defRPr>
      </a:lvl4pPr>
      <a:lvl5pPr marL="1821970" algn="l" defTabSz="910986" rtl="0" eaLnBrk="1" latinLnBrk="0" hangingPunct="1">
        <a:defRPr sz="1800" kern="1200">
          <a:solidFill>
            <a:schemeClr val="tx1"/>
          </a:solidFill>
          <a:latin typeface="+mn-lt"/>
          <a:ea typeface="+mn-ea"/>
          <a:cs typeface="+mn-cs"/>
        </a:defRPr>
      </a:lvl5pPr>
      <a:lvl6pPr marL="2277462" algn="l" defTabSz="910986" rtl="0" eaLnBrk="1" latinLnBrk="0" hangingPunct="1">
        <a:defRPr sz="1800" kern="1200">
          <a:solidFill>
            <a:schemeClr val="tx1"/>
          </a:solidFill>
          <a:latin typeface="+mn-lt"/>
          <a:ea typeface="+mn-ea"/>
          <a:cs typeface="+mn-cs"/>
        </a:defRPr>
      </a:lvl6pPr>
      <a:lvl7pPr marL="2732954" algn="l" defTabSz="910986" rtl="0" eaLnBrk="1" latinLnBrk="0" hangingPunct="1">
        <a:defRPr sz="1800" kern="1200">
          <a:solidFill>
            <a:schemeClr val="tx1"/>
          </a:solidFill>
          <a:latin typeface="+mn-lt"/>
          <a:ea typeface="+mn-ea"/>
          <a:cs typeface="+mn-cs"/>
        </a:defRPr>
      </a:lvl7pPr>
      <a:lvl8pPr marL="3188448" algn="l" defTabSz="910986" rtl="0" eaLnBrk="1" latinLnBrk="0" hangingPunct="1">
        <a:defRPr sz="1800" kern="1200">
          <a:solidFill>
            <a:schemeClr val="tx1"/>
          </a:solidFill>
          <a:latin typeface="+mn-lt"/>
          <a:ea typeface="+mn-ea"/>
          <a:cs typeface="+mn-cs"/>
        </a:defRPr>
      </a:lvl8pPr>
      <a:lvl9pPr marL="3643938" algn="l" defTabSz="9109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18" tIns="45709" rIns="91418" bIns="4570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18" tIns="45709" rIns="91418" bIns="457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18" tIns="45709" rIns="91418" bIns="45709" rtlCol="0" anchor="ctr"/>
          <a:lstStyle>
            <a:lvl1pPr algn="l" defTabSz="914186">
              <a:defRPr sz="1200">
                <a:solidFill>
                  <a:schemeClr val="tx1">
                    <a:tint val="75000"/>
                  </a:schemeClr>
                </a:solidFill>
              </a:defRPr>
            </a:lvl1pPr>
          </a:lstStyle>
          <a:p>
            <a:fld id="{F73A334F-18CC-4BE3-8F89-9B627637B267}" type="datetimeFigureOut">
              <a:rPr lang="en-US" smtClean="0">
                <a:solidFill>
                  <a:prstClr val="black">
                    <a:tint val="75000"/>
                  </a:prstClr>
                </a:solidFill>
              </a:rPr>
              <a:pPr/>
              <a:t>11/1/15</a:t>
            </a:fld>
            <a:endParaRPr lang="en-US" dirty="0"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18" tIns="45709" rIns="91418" bIns="45709" rtlCol="0" anchor="ctr"/>
          <a:lstStyle>
            <a:lvl1pPr algn="ctr" defTabSz="914186">
              <a:defRPr sz="1200">
                <a:solidFill>
                  <a:schemeClr val="tx1">
                    <a:tint val="75000"/>
                  </a:schemeClr>
                </a:solidFill>
              </a:defRPr>
            </a:lvl1pPr>
          </a:lstStyle>
          <a:p>
            <a:endParaRPr lang="en-US" dirty="0"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18" tIns="45709" rIns="91418" bIns="45709" rtlCol="0" anchor="ctr"/>
          <a:lstStyle>
            <a:lvl1pPr algn="r" defTabSz="914186">
              <a:defRPr sz="1200">
                <a:solidFill>
                  <a:schemeClr val="tx1">
                    <a:tint val="75000"/>
                  </a:schemeClr>
                </a:solidFill>
              </a:defRPr>
            </a:lvl1pPr>
          </a:lstStyle>
          <a:p>
            <a:fld id="{5143C3EE-259A-4BB0-A723-45A05B4DFC43}" type="slidenum">
              <a:rPr lang="en-US" smtClean="0">
                <a:solidFill>
                  <a:prstClr val="black">
                    <a:tint val="75000"/>
                  </a:prstClr>
                </a:solidFill>
              </a:rPr>
              <a:pPr/>
              <a:t>‹#›</a:t>
            </a:fld>
            <a:endParaRPr lang="en-US" dirty="0" smtClean="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xStyles>
    <p:titleStyle>
      <a:lvl1pPr algn="ctr" defTabSz="914186" rtl="0" eaLnBrk="1" latinLnBrk="0" hangingPunct="1">
        <a:spcBef>
          <a:spcPct val="0"/>
        </a:spcBef>
        <a:buNone/>
        <a:defRPr sz="4400" kern="1200">
          <a:solidFill>
            <a:schemeClr val="tx1"/>
          </a:solidFill>
          <a:latin typeface="+mj-lt"/>
          <a:ea typeface="+mj-ea"/>
          <a:cs typeface="+mj-cs"/>
        </a:defRPr>
      </a:lvl1pPr>
    </p:titleStyle>
    <p:bodyStyle>
      <a:lvl1pPr marL="342820" indent="-342820" algn="l" defTabSz="9141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6" indent="-285684" algn="l" defTabSz="9141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33" indent="-228546" algn="l" defTabSz="9141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25"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19"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12"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6"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8"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2"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6" rtl="0" eaLnBrk="1" latinLnBrk="0" hangingPunct="1">
        <a:defRPr sz="1800" kern="1200">
          <a:solidFill>
            <a:schemeClr val="tx1"/>
          </a:solidFill>
          <a:latin typeface="+mn-lt"/>
          <a:ea typeface="+mn-ea"/>
          <a:cs typeface="+mn-cs"/>
        </a:defRPr>
      </a:lvl1pPr>
      <a:lvl2pPr marL="457092" algn="l" defTabSz="914186" rtl="0" eaLnBrk="1" latinLnBrk="0" hangingPunct="1">
        <a:defRPr sz="1800" kern="1200">
          <a:solidFill>
            <a:schemeClr val="tx1"/>
          </a:solidFill>
          <a:latin typeface="+mn-lt"/>
          <a:ea typeface="+mn-ea"/>
          <a:cs typeface="+mn-cs"/>
        </a:defRPr>
      </a:lvl2pPr>
      <a:lvl3pPr marL="914186" algn="l" defTabSz="914186" rtl="0" eaLnBrk="1" latinLnBrk="0" hangingPunct="1">
        <a:defRPr sz="1800" kern="1200">
          <a:solidFill>
            <a:schemeClr val="tx1"/>
          </a:solidFill>
          <a:latin typeface="+mn-lt"/>
          <a:ea typeface="+mn-ea"/>
          <a:cs typeface="+mn-cs"/>
        </a:defRPr>
      </a:lvl3pPr>
      <a:lvl4pPr marL="1371279" algn="l" defTabSz="914186" rtl="0" eaLnBrk="1" latinLnBrk="0" hangingPunct="1">
        <a:defRPr sz="1800" kern="1200">
          <a:solidFill>
            <a:schemeClr val="tx1"/>
          </a:solidFill>
          <a:latin typeface="+mn-lt"/>
          <a:ea typeface="+mn-ea"/>
          <a:cs typeface="+mn-cs"/>
        </a:defRPr>
      </a:lvl4pPr>
      <a:lvl5pPr marL="1828373" algn="l" defTabSz="914186" rtl="0" eaLnBrk="1" latinLnBrk="0" hangingPunct="1">
        <a:defRPr sz="1800" kern="1200">
          <a:solidFill>
            <a:schemeClr val="tx1"/>
          </a:solidFill>
          <a:latin typeface="+mn-lt"/>
          <a:ea typeface="+mn-ea"/>
          <a:cs typeface="+mn-cs"/>
        </a:defRPr>
      </a:lvl5pPr>
      <a:lvl6pPr marL="2285466" algn="l" defTabSz="914186" rtl="0" eaLnBrk="1" latinLnBrk="0" hangingPunct="1">
        <a:defRPr sz="1800" kern="1200">
          <a:solidFill>
            <a:schemeClr val="tx1"/>
          </a:solidFill>
          <a:latin typeface="+mn-lt"/>
          <a:ea typeface="+mn-ea"/>
          <a:cs typeface="+mn-cs"/>
        </a:defRPr>
      </a:lvl6pPr>
      <a:lvl7pPr marL="2742558" algn="l" defTabSz="914186" rtl="0" eaLnBrk="1" latinLnBrk="0" hangingPunct="1">
        <a:defRPr sz="1800" kern="1200">
          <a:solidFill>
            <a:schemeClr val="tx1"/>
          </a:solidFill>
          <a:latin typeface="+mn-lt"/>
          <a:ea typeface="+mn-ea"/>
          <a:cs typeface="+mn-cs"/>
        </a:defRPr>
      </a:lvl7pPr>
      <a:lvl8pPr marL="3199652" algn="l" defTabSz="914186" rtl="0" eaLnBrk="1" latinLnBrk="0" hangingPunct="1">
        <a:defRPr sz="1800" kern="1200">
          <a:solidFill>
            <a:schemeClr val="tx1"/>
          </a:solidFill>
          <a:latin typeface="+mn-lt"/>
          <a:ea typeface="+mn-ea"/>
          <a:cs typeface="+mn-cs"/>
        </a:defRPr>
      </a:lvl8pPr>
      <a:lvl9pPr marL="3656744" algn="l" defTabSz="9141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2"/>
          <p:cNvSpPr>
            <a:spLocks noChangeArrowheads="1"/>
          </p:cNvSpPr>
          <p:nvPr userDrawn="1"/>
        </p:nvSpPr>
        <p:spPr bwMode="auto">
          <a:xfrm>
            <a:off x="165100" y="6521450"/>
            <a:ext cx="355600" cy="2889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defTabSz="914400" fontAlgn="base">
              <a:spcBef>
                <a:spcPct val="0"/>
              </a:spcBef>
              <a:spcAft>
                <a:spcPct val="0"/>
              </a:spcAft>
            </a:pPr>
            <a:fld id="{D96D4FFE-3991-CD4D-97A0-1FABDD8F1E62}" type="slidenum">
              <a:rPr lang="en-US" sz="1000" smtClean="0">
                <a:solidFill>
                  <a:srgbClr val="000000"/>
                </a:solidFill>
                <a:latin typeface="Arial" charset="0"/>
                <a:ea typeface="ＭＳ Ｐゴシック" charset="0"/>
                <a:cs typeface="Arial" charset="0"/>
              </a:rPr>
              <a:pPr algn="r" defTabSz="914400" fontAlgn="base">
                <a:spcBef>
                  <a:spcPct val="0"/>
                </a:spcBef>
                <a:spcAft>
                  <a:spcPct val="0"/>
                </a:spcAft>
              </a:pPr>
              <a:t>‹#›</a:t>
            </a:fld>
            <a:endParaRPr lang="en-US" sz="1000" smtClean="0">
              <a:solidFill>
                <a:srgbClr val="000000"/>
              </a:solidFill>
              <a:latin typeface="Arial" charset="0"/>
              <a:ea typeface="ＭＳ Ｐゴシック" charset="0"/>
              <a:cs typeface="Arial" charset="0"/>
            </a:endParaRPr>
          </a:p>
        </p:txBody>
      </p:sp>
      <p:sp>
        <p:nvSpPr>
          <p:cNvPr id="1028" name="Rectangle 1"/>
          <p:cNvSpPr>
            <a:spLocks noChangeArrowheads="1"/>
          </p:cNvSpPr>
          <p:nvPr userDrawn="1"/>
        </p:nvSpPr>
        <p:spPr bwMode="auto">
          <a:xfrm>
            <a:off x="312738" y="2495550"/>
            <a:ext cx="3592512" cy="1724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hlink"/>
                </a:solidFill>
                <a:latin typeface="Arial" panose="020B0604020202020204" pitchFamily="34" charset="0"/>
              </a:defRPr>
            </a:lvl1pPr>
            <a:lvl2pPr marL="742950" indent="-285750">
              <a:defRPr sz="2200">
                <a:solidFill>
                  <a:schemeClr val="hlink"/>
                </a:solidFill>
                <a:latin typeface="Arial" panose="020B0604020202020204" pitchFamily="34" charset="0"/>
              </a:defRPr>
            </a:lvl2pPr>
            <a:lvl3pPr marL="1143000" indent="-228600">
              <a:defRPr sz="2200">
                <a:solidFill>
                  <a:schemeClr val="hlink"/>
                </a:solidFill>
                <a:latin typeface="Arial" panose="020B0604020202020204" pitchFamily="34" charset="0"/>
              </a:defRPr>
            </a:lvl3pPr>
            <a:lvl4pPr marL="1600200" indent="-228600">
              <a:defRPr sz="2200">
                <a:solidFill>
                  <a:schemeClr val="hlink"/>
                </a:solidFill>
                <a:latin typeface="Arial" panose="020B0604020202020204" pitchFamily="34" charset="0"/>
              </a:defRPr>
            </a:lvl4pPr>
            <a:lvl5pPr marL="2057400" indent="-22860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defTabSz="914400" fontAlgn="base">
              <a:lnSpc>
                <a:spcPct val="90000"/>
              </a:lnSpc>
              <a:spcBef>
                <a:spcPct val="0"/>
              </a:spcBef>
              <a:spcAft>
                <a:spcPct val="0"/>
              </a:spcAft>
              <a:defRPr/>
            </a:pPr>
            <a:endParaRPr lang="en-US" smtClean="0">
              <a:solidFill>
                <a:srgbClr val="00B2EF"/>
              </a:solidFill>
              <a:ea typeface="ＭＳ Ｐゴシック" charset="0"/>
              <a:cs typeface="ＭＳ Ｐゴシック" charset="0"/>
            </a:endParaRPr>
          </a:p>
        </p:txBody>
      </p:sp>
    </p:spTree>
    <p:extLst>
      <p:ext uri="{BB962C8B-B14F-4D97-AF65-F5344CB8AC3E}">
        <p14:creationId xmlns:p14="http://schemas.microsoft.com/office/powerpoint/2010/main" val="691674169"/>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iming>
    <p:tnLst>
      <p:par>
        <p:cTn xmlns:p14="http://schemas.microsoft.com/office/powerpoint/2010/main" id="1" dur="indefinite" restart="never" nodeType="tmRoot"/>
      </p:par>
    </p:tnLst>
  </p:timing>
  <p:txStyles>
    <p:titleStyle>
      <a:lvl1pPr algn="l" rtl="0" eaLnBrk="0" fontAlgn="base" hangingPunct="0">
        <a:lnSpc>
          <a:spcPct val="90000"/>
        </a:lnSpc>
        <a:spcBef>
          <a:spcPct val="0"/>
        </a:spcBef>
        <a:spcAft>
          <a:spcPct val="0"/>
        </a:spcAft>
        <a:defRPr sz="2200" kern="1200">
          <a:solidFill>
            <a:schemeClr val="tx2"/>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p:titleStyle>
    <p:bodyStyle>
      <a:lvl1pPr marL="173038" indent="-173038" algn="l" rtl="0" eaLnBrk="0" fontAlgn="base" hangingPunct="0">
        <a:spcBef>
          <a:spcPct val="50000"/>
        </a:spcBef>
        <a:spcAft>
          <a:spcPct val="0"/>
        </a:spcAft>
        <a:buClr>
          <a:schemeClr val="tx1"/>
        </a:buClr>
        <a:buFont typeface="Wingdings" charset="0"/>
        <a:buChar char="§"/>
        <a:defRPr sz="1600" kern="1200">
          <a:solidFill>
            <a:schemeClr val="tx1"/>
          </a:solidFill>
          <a:latin typeface="+mn-lt"/>
          <a:ea typeface="ＭＳ Ｐゴシック" charset="0"/>
          <a:cs typeface="ＭＳ Ｐゴシック" charset="0"/>
        </a:defRPr>
      </a:lvl1pPr>
      <a:lvl2pPr marL="509588" indent="-163513" algn="l" rtl="0" eaLnBrk="0" fontAlgn="base" hangingPunct="0">
        <a:spcBef>
          <a:spcPct val="0"/>
        </a:spcBef>
        <a:spcAft>
          <a:spcPct val="0"/>
        </a:spcAft>
        <a:buClr>
          <a:schemeClr val="tx1"/>
        </a:buClr>
        <a:buFont typeface="Arial" charset="0"/>
        <a:buChar char="–"/>
        <a:defRPr sz="1600" kern="1200">
          <a:solidFill>
            <a:schemeClr val="tx1"/>
          </a:solidFill>
          <a:latin typeface="+mn-lt"/>
          <a:ea typeface="ＭＳ Ｐゴシック" charset="0"/>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ＭＳ Ｐゴシック" charset="0"/>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ＭＳ Ｐゴシック" charset="0"/>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1"/>
          <p:cNvSpPr>
            <a:spLocks noGrp="1" noChangeArrowheads="1"/>
          </p:cNvSpPr>
          <p:nvPr>
            <p:ph type="body" idx="1"/>
          </p:nvPr>
        </p:nvSpPr>
        <p:spPr bwMode="auto">
          <a:xfrm>
            <a:off x="182563" y="1485900"/>
            <a:ext cx="4137025"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052" name="Rectangle 12"/>
          <p:cNvSpPr>
            <a:spLocks noGrp="1" noChangeArrowheads="1"/>
          </p:cNvSpPr>
          <p:nvPr>
            <p:ph type="title"/>
          </p:nvPr>
        </p:nvSpPr>
        <p:spPr bwMode="auto">
          <a:xfrm>
            <a:off x="182563" y="593725"/>
            <a:ext cx="41370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317" name="Rectangle 12"/>
          <p:cNvSpPr>
            <a:spLocks noChangeArrowheads="1"/>
          </p:cNvSpPr>
          <p:nvPr userDrawn="1"/>
        </p:nvSpPr>
        <p:spPr bwMode="auto">
          <a:xfrm>
            <a:off x="165100" y="6521450"/>
            <a:ext cx="355600" cy="2889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defTabSz="914400" fontAlgn="base">
              <a:spcBef>
                <a:spcPct val="0"/>
              </a:spcBef>
              <a:spcAft>
                <a:spcPct val="0"/>
              </a:spcAft>
            </a:pPr>
            <a:fld id="{4140FCE6-0373-CF44-8724-7B0C5A425602}" type="slidenum">
              <a:rPr lang="en-US" sz="1000" smtClean="0">
                <a:solidFill>
                  <a:srgbClr val="000000"/>
                </a:solidFill>
                <a:latin typeface="Arial" charset="0"/>
                <a:ea typeface="ＭＳ Ｐゴシック" charset="0"/>
                <a:cs typeface="Arial" charset="0"/>
              </a:rPr>
              <a:pPr algn="r" defTabSz="914400" fontAlgn="base">
                <a:spcBef>
                  <a:spcPct val="0"/>
                </a:spcBef>
                <a:spcAft>
                  <a:spcPct val="0"/>
                </a:spcAft>
              </a:pPr>
              <a:t>‹#›</a:t>
            </a:fld>
            <a:endParaRPr lang="en-US" sz="1000" smtClean="0">
              <a:solidFill>
                <a:srgbClr val="000000"/>
              </a:solidFill>
              <a:latin typeface="Arial" charset="0"/>
              <a:ea typeface="ＭＳ Ｐゴシック" charset="0"/>
              <a:cs typeface="Arial" charset="0"/>
            </a:endParaRPr>
          </a:p>
        </p:txBody>
      </p:sp>
      <p:sp>
        <p:nvSpPr>
          <p:cNvPr id="13318"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Arial" charset="0"/>
              </a:rPr>
              <a:t>© 2015 IBM Corporation</a:t>
            </a:r>
          </a:p>
        </p:txBody>
      </p:sp>
    </p:spTree>
    <p:extLst>
      <p:ext uri="{BB962C8B-B14F-4D97-AF65-F5344CB8AC3E}">
        <p14:creationId xmlns:p14="http://schemas.microsoft.com/office/powerpoint/2010/main" val="1246665115"/>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48" r:id="rId13"/>
  </p:sldLayoutIdLst>
  <p:timing>
    <p:tnLst>
      <p:par>
        <p:cTn xmlns:p14="http://schemas.microsoft.com/office/powerpoint/2010/main" id="1" dur="indefinite" restart="never" nodeType="tmRoot"/>
      </p:par>
    </p:tnLst>
  </p:timing>
  <p:txStyles>
    <p:title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p:titleStyle>
    <p:bodyStyle>
      <a:lvl1pPr marL="173038" indent="-173038" algn="l" rtl="0" eaLnBrk="0" fontAlgn="base" hangingPunct="0">
        <a:spcBef>
          <a:spcPct val="50000"/>
        </a:spcBef>
        <a:spcAft>
          <a:spcPct val="0"/>
        </a:spcAft>
        <a:buClr>
          <a:schemeClr val="tx1"/>
        </a:buClr>
        <a:buFont typeface="Wingdings" charset="0"/>
        <a:buChar char="§"/>
        <a:defRPr sz="1600" kern="1200">
          <a:solidFill>
            <a:schemeClr val="tx1"/>
          </a:solidFill>
          <a:latin typeface="+mn-lt"/>
          <a:ea typeface="ＭＳ Ｐゴシック" charset="0"/>
          <a:cs typeface="+mn-cs"/>
        </a:defRPr>
      </a:lvl1pPr>
      <a:lvl2pPr marL="509588" indent="-163513" algn="l" rtl="0" eaLnBrk="0" fontAlgn="base" hangingPunct="0">
        <a:spcBef>
          <a:spcPct val="0"/>
        </a:spcBef>
        <a:spcAft>
          <a:spcPct val="0"/>
        </a:spcAft>
        <a:buClr>
          <a:schemeClr val="tx1"/>
        </a:buClr>
        <a:buFont typeface="Arial" charset="0"/>
        <a:buChar char="–"/>
        <a:defRPr sz="1600" kern="12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1"/>
          <p:cNvSpPr>
            <a:spLocks noGrp="1" noChangeArrowheads="1"/>
          </p:cNvSpPr>
          <p:nvPr>
            <p:ph type="body" idx="1"/>
          </p:nvPr>
        </p:nvSpPr>
        <p:spPr bwMode="auto">
          <a:xfrm>
            <a:off x="182563" y="1485900"/>
            <a:ext cx="4137025"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052" name="Rectangle 12"/>
          <p:cNvSpPr>
            <a:spLocks noGrp="1" noChangeArrowheads="1"/>
          </p:cNvSpPr>
          <p:nvPr>
            <p:ph type="title"/>
          </p:nvPr>
        </p:nvSpPr>
        <p:spPr bwMode="auto">
          <a:xfrm>
            <a:off x="182563" y="593725"/>
            <a:ext cx="41370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317" name="Rectangle 12"/>
          <p:cNvSpPr>
            <a:spLocks noChangeArrowheads="1"/>
          </p:cNvSpPr>
          <p:nvPr userDrawn="1"/>
        </p:nvSpPr>
        <p:spPr bwMode="auto">
          <a:xfrm>
            <a:off x="165100" y="6521450"/>
            <a:ext cx="355600" cy="2889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defTabSz="914400" fontAlgn="base">
              <a:spcBef>
                <a:spcPct val="0"/>
              </a:spcBef>
              <a:spcAft>
                <a:spcPct val="0"/>
              </a:spcAft>
            </a:pPr>
            <a:fld id="{4140FCE6-0373-CF44-8724-7B0C5A425602}" type="slidenum">
              <a:rPr lang="en-US" sz="1000" smtClean="0">
                <a:solidFill>
                  <a:srgbClr val="000000"/>
                </a:solidFill>
                <a:latin typeface="Arial" charset="0"/>
                <a:ea typeface="ＭＳ Ｐゴシック" charset="0"/>
                <a:cs typeface="Arial" charset="0"/>
              </a:rPr>
              <a:pPr algn="r" defTabSz="914400" fontAlgn="base">
                <a:spcBef>
                  <a:spcPct val="0"/>
                </a:spcBef>
                <a:spcAft>
                  <a:spcPct val="0"/>
                </a:spcAft>
              </a:pPr>
              <a:t>‹#›</a:t>
            </a:fld>
            <a:endParaRPr lang="en-US" sz="1000" smtClean="0">
              <a:solidFill>
                <a:srgbClr val="000000"/>
              </a:solidFill>
              <a:latin typeface="Arial" charset="0"/>
              <a:ea typeface="ＭＳ Ｐゴシック" charset="0"/>
              <a:cs typeface="Arial" charset="0"/>
            </a:endParaRPr>
          </a:p>
        </p:txBody>
      </p:sp>
      <p:sp>
        <p:nvSpPr>
          <p:cNvPr id="13318" name="Rectangle 6"/>
          <p:cNvSpPr>
            <a:spLocks noChangeArrowheads="1"/>
          </p:cNvSpPr>
          <p:nvPr userDrawn="1"/>
        </p:nvSpPr>
        <p:spPr bwMode="black">
          <a:xfrm>
            <a:off x="7115175" y="6537325"/>
            <a:ext cx="156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900" smtClean="0">
                <a:solidFill>
                  <a:srgbClr val="7F7F7F"/>
                </a:solidFill>
                <a:latin typeface="Arial" charset="0"/>
                <a:ea typeface="ＭＳ Ｐゴシック" charset="0"/>
                <a:cs typeface="Arial" charset="0"/>
              </a:rPr>
              <a:t>© 2015 IBM Corporation</a:t>
            </a:r>
          </a:p>
        </p:txBody>
      </p:sp>
    </p:spTree>
    <p:extLst>
      <p:ext uri="{BB962C8B-B14F-4D97-AF65-F5344CB8AC3E}">
        <p14:creationId xmlns:p14="http://schemas.microsoft.com/office/powerpoint/2010/main" val="1218545884"/>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timing>
    <p:tnLst>
      <p:par>
        <p:cTn xmlns:p14="http://schemas.microsoft.com/office/powerpoint/2010/main" id="1" dur="indefinite" restart="never" nodeType="tmRoot"/>
      </p:par>
    </p:tnLst>
  </p:timing>
  <p:txStyles>
    <p:title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p:titleStyle>
    <p:bodyStyle>
      <a:lvl1pPr marL="173038" indent="-173038" algn="l" rtl="0" eaLnBrk="0" fontAlgn="base" hangingPunct="0">
        <a:spcBef>
          <a:spcPct val="50000"/>
        </a:spcBef>
        <a:spcAft>
          <a:spcPct val="0"/>
        </a:spcAft>
        <a:buClr>
          <a:schemeClr val="tx1"/>
        </a:buClr>
        <a:buFont typeface="Wingdings" charset="0"/>
        <a:buChar char="§"/>
        <a:defRPr sz="1600" kern="1200">
          <a:solidFill>
            <a:schemeClr val="tx1"/>
          </a:solidFill>
          <a:latin typeface="+mn-lt"/>
          <a:ea typeface="ＭＳ Ｐゴシック" charset="0"/>
          <a:cs typeface="+mn-cs"/>
        </a:defRPr>
      </a:lvl1pPr>
      <a:lvl2pPr marL="509588" indent="-163513" algn="l" rtl="0" eaLnBrk="0" fontAlgn="base" hangingPunct="0">
        <a:spcBef>
          <a:spcPct val="0"/>
        </a:spcBef>
        <a:spcAft>
          <a:spcPct val="0"/>
        </a:spcAft>
        <a:buClr>
          <a:schemeClr val="tx1"/>
        </a:buClr>
        <a:buFont typeface="Arial" charset="0"/>
        <a:buChar char="–"/>
        <a:defRPr sz="1600" kern="12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8"/>
          <p:cNvPicPr>
            <a:picLocks noChangeAspect="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8564563" y="6387045"/>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Placeholder 2"/>
          <p:cNvSpPr>
            <a:spLocks noGrp="1"/>
          </p:cNvSpPr>
          <p:nvPr>
            <p:ph type="body" idx="1"/>
          </p:nvPr>
        </p:nvSpPr>
        <p:spPr bwMode="auto">
          <a:xfrm>
            <a:off x="457401" y="1600729"/>
            <a:ext cx="8229203" cy="452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cover page title</a:t>
            </a:r>
          </a:p>
          <a:p>
            <a:pPr lvl="1"/>
            <a:r>
              <a:rPr lang="en-US" altLang="en-US" smtClean="0"/>
              <a:t>Project secondary information</a:t>
            </a:r>
          </a:p>
          <a:p>
            <a:pPr lvl="2"/>
            <a:r>
              <a:rPr lang="en-US" altLang="en-US" smtClean="0"/>
              <a:t>Author</a:t>
            </a:r>
          </a:p>
          <a:p>
            <a:pPr lvl="3"/>
            <a:r>
              <a:rPr lang="en-US" altLang="en-US" smtClean="0"/>
              <a:t>Date</a:t>
            </a:r>
          </a:p>
        </p:txBody>
      </p:sp>
    </p:spTree>
    <p:extLst>
      <p:ext uri="{BB962C8B-B14F-4D97-AF65-F5344CB8AC3E}">
        <p14:creationId xmlns:p14="http://schemas.microsoft.com/office/powerpoint/2010/main" val="2710660642"/>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5" r:id="rId5"/>
  </p:sldLayoutIdLst>
  <p:hf hdr="0" ftr="0" dt="0"/>
  <p:txStyles>
    <p:titleStyle>
      <a:lvl1pPr algn="ctr" defTabSz="913805" rtl="0" eaLnBrk="0" fontAlgn="base" hangingPunct="0">
        <a:spcBef>
          <a:spcPct val="0"/>
        </a:spcBef>
        <a:spcAft>
          <a:spcPct val="0"/>
        </a:spcAft>
        <a:defRPr sz="4400" kern="1200">
          <a:solidFill>
            <a:schemeClr val="tx1"/>
          </a:solidFill>
          <a:latin typeface="+mj-lt"/>
          <a:ea typeface="ＭＳ Ｐゴシック" panose="020B0600070205080204" pitchFamily="34" charset="-128"/>
          <a:cs typeface="+mj-cs"/>
        </a:defRPr>
      </a:lvl1pPr>
      <a:lvl2pPr algn="ctr" defTabSz="913805" rtl="0" eaLnBrk="0" fontAlgn="base" hangingPunct="0">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2pPr>
      <a:lvl3pPr algn="ctr" defTabSz="913805" rtl="0" eaLnBrk="0" fontAlgn="base" hangingPunct="0">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3pPr>
      <a:lvl4pPr algn="ctr" defTabSz="913805" rtl="0" eaLnBrk="0" fontAlgn="base" hangingPunct="0">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4pPr>
      <a:lvl5pPr algn="ctr" defTabSz="913805" rtl="0" eaLnBrk="0" fontAlgn="base" hangingPunct="0">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5pPr>
      <a:lvl6pPr marL="285750" algn="ctr" defTabSz="913805" rtl="0" fontAlgn="base">
        <a:spcBef>
          <a:spcPct val="0"/>
        </a:spcBef>
        <a:spcAft>
          <a:spcPct val="0"/>
        </a:spcAft>
        <a:defRPr sz="4400">
          <a:solidFill>
            <a:schemeClr val="tx1"/>
          </a:solidFill>
          <a:latin typeface="Calibri" panose="020F0502020204030204" pitchFamily="34" charset="0"/>
        </a:defRPr>
      </a:lvl6pPr>
      <a:lvl7pPr marL="571500" algn="ctr" defTabSz="913805" rtl="0" fontAlgn="base">
        <a:spcBef>
          <a:spcPct val="0"/>
        </a:spcBef>
        <a:spcAft>
          <a:spcPct val="0"/>
        </a:spcAft>
        <a:defRPr sz="4400">
          <a:solidFill>
            <a:schemeClr val="tx1"/>
          </a:solidFill>
          <a:latin typeface="Calibri" panose="020F0502020204030204" pitchFamily="34" charset="0"/>
        </a:defRPr>
      </a:lvl7pPr>
      <a:lvl8pPr marL="857250" algn="ctr" defTabSz="913805" rtl="0" fontAlgn="base">
        <a:spcBef>
          <a:spcPct val="0"/>
        </a:spcBef>
        <a:spcAft>
          <a:spcPct val="0"/>
        </a:spcAft>
        <a:defRPr sz="4400">
          <a:solidFill>
            <a:schemeClr val="tx1"/>
          </a:solidFill>
          <a:latin typeface="Calibri" panose="020F0502020204030204" pitchFamily="34" charset="0"/>
        </a:defRPr>
      </a:lvl8pPr>
      <a:lvl9pPr marL="1143000" algn="ctr" defTabSz="913805" rtl="0" fontAlgn="base">
        <a:spcBef>
          <a:spcPct val="0"/>
        </a:spcBef>
        <a:spcAft>
          <a:spcPct val="0"/>
        </a:spcAft>
        <a:defRPr sz="4400">
          <a:solidFill>
            <a:schemeClr val="tx1"/>
          </a:solidFill>
          <a:latin typeface="Calibri" panose="020F0502020204030204" pitchFamily="34" charset="0"/>
        </a:defRPr>
      </a:lvl9pPr>
    </p:titleStyle>
    <p:bodyStyle>
      <a:lvl1pPr marL="214313" indent="-214313" algn="l" defTabSz="913805" rtl="0" eaLnBrk="0" fontAlgn="base" hangingPunct="0">
        <a:lnSpc>
          <a:spcPts val="4203"/>
        </a:lnSpc>
        <a:spcBef>
          <a:spcPct val="0"/>
        </a:spcBef>
        <a:spcAft>
          <a:spcPct val="0"/>
        </a:spcAft>
        <a:buFont typeface="Arial" panose="020B0604020202020204" pitchFamily="34" charset="0"/>
        <a:defRPr sz="3600" kern="1200">
          <a:solidFill>
            <a:srgbClr val="001934"/>
          </a:solidFill>
          <a:latin typeface="Lubalin Demi for IBM"/>
          <a:ea typeface="ＭＳ Ｐゴシック" panose="020B0600070205080204" pitchFamily="34" charset="-128"/>
          <a:cs typeface="Lubalin Demi for IBM"/>
        </a:defRPr>
      </a:lvl1pPr>
      <a:lvl2pPr marL="464344" indent="-178594" algn="l" defTabSz="913805" rtl="0" eaLnBrk="0" fontAlgn="base" hangingPunct="0">
        <a:lnSpc>
          <a:spcPts val="2203"/>
        </a:lnSpc>
        <a:spcBef>
          <a:spcPts val="1102"/>
        </a:spcBef>
        <a:spcAft>
          <a:spcPct val="0"/>
        </a:spcAft>
        <a:buFont typeface="Arial" panose="020B0604020202020204" pitchFamily="34" charset="0"/>
        <a:defRPr sz="1800" kern="1200">
          <a:solidFill>
            <a:srgbClr val="001934"/>
          </a:solidFill>
          <a:latin typeface="HelvNeue Roman for IBM"/>
          <a:ea typeface="ＭＳ Ｐゴシック" panose="020B0600070205080204" pitchFamily="34" charset="-128"/>
          <a:cs typeface="HelvNeue Roman for IBM"/>
        </a:defRPr>
      </a:lvl2pPr>
      <a:lvl3pPr marL="714375" indent="-142875" algn="r" defTabSz="913805" rtl="0" eaLnBrk="0" fontAlgn="base" hangingPunct="0">
        <a:lnSpc>
          <a:spcPts val="1602"/>
        </a:lnSpc>
        <a:spcBef>
          <a:spcPts val="399"/>
        </a:spcBef>
        <a:spcAft>
          <a:spcPct val="0"/>
        </a:spcAft>
        <a:buFont typeface="Arial" panose="020B0604020202020204" pitchFamily="34" charset="0"/>
        <a:defRPr sz="1200" kern="1200">
          <a:solidFill>
            <a:srgbClr val="001934"/>
          </a:solidFill>
          <a:latin typeface="HelvNeue Roman for IBM"/>
          <a:ea typeface="HelvNeue Roman for IBM"/>
          <a:cs typeface="HelvNeue Roman for IBM"/>
        </a:defRPr>
      </a:lvl3pPr>
      <a:lvl4pPr marL="1000125" indent="-142875" algn="r" defTabSz="913805" rtl="0" eaLnBrk="0" fontAlgn="base" hangingPunct="0">
        <a:lnSpc>
          <a:spcPts val="1203"/>
        </a:lnSpc>
        <a:spcBef>
          <a:spcPct val="0"/>
        </a:spcBef>
        <a:spcAft>
          <a:spcPct val="0"/>
        </a:spcAft>
        <a:buFont typeface="Arial" panose="020B0604020202020204" pitchFamily="34" charset="0"/>
        <a:defRPr sz="1000" kern="1200">
          <a:solidFill>
            <a:srgbClr val="001934"/>
          </a:solidFill>
          <a:latin typeface="HelvNeue Roman for IBM"/>
          <a:ea typeface="HelvNeue Roman for IBM"/>
          <a:cs typeface="HelvNeue Roman for IBM"/>
        </a:defRPr>
      </a:lvl4pPr>
      <a:lvl5pPr marL="2056805" indent="-228203" algn="l" defTabSz="913805"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HelvNeue Roman for IBM"/>
          <a:cs typeface="HelvNeue Roman for IBM"/>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217294" y="952500"/>
            <a:ext cx="871339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this would be a title</a:t>
            </a:r>
          </a:p>
        </p:txBody>
      </p:sp>
      <p:sp>
        <p:nvSpPr>
          <p:cNvPr id="4099" name="Text Placeholder 2"/>
          <p:cNvSpPr>
            <a:spLocks noGrp="1"/>
          </p:cNvSpPr>
          <p:nvPr>
            <p:ph type="body" idx="1"/>
          </p:nvPr>
        </p:nvSpPr>
        <p:spPr bwMode="auto">
          <a:xfrm>
            <a:off x="217290" y="2032000"/>
            <a:ext cx="574774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This would be body copy.</a:t>
            </a:r>
          </a:p>
          <a:p>
            <a:pPr lvl="1"/>
            <a:r>
              <a:rPr lang="en-US" altLang="en-US" smtClean="0"/>
              <a:t>Second level</a:t>
            </a:r>
          </a:p>
          <a:p>
            <a:pPr lvl="2"/>
            <a:r>
              <a:rPr lang="en-US" altLang="en-US" smtClean="0"/>
              <a:t>Third level</a:t>
            </a:r>
          </a:p>
        </p:txBody>
      </p:sp>
      <p:pic>
        <p:nvPicPr>
          <p:cNvPr id="4100" name="Picture 6"/>
          <p:cNvPicPr>
            <a:picLocks noChangeAspect="1"/>
          </p:cNvPicPr>
          <p:nvPr userDrawn="1"/>
        </p:nvPicPr>
        <p:blipFill>
          <a:blip r:embed="rId30" cstate="email">
            <a:extLst>
              <a:ext uri="{28A0092B-C50C-407E-A947-70E740481C1C}">
                <a14:useLocalDpi xmlns:a14="http://schemas.microsoft.com/office/drawing/2010/main"/>
              </a:ext>
            </a:extLst>
          </a:blip>
          <a:srcRect/>
          <a:stretch>
            <a:fillRect/>
          </a:stretch>
        </p:blipFill>
        <p:spPr bwMode="auto">
          <a:xfrm>
            <a:off x="8564563" y="6387046"/>
            <a:ext cx="370086" cy="18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7"/>
          <p:cNvSpPr txBox="1">
            <a:spLocks/>
          </p:cNvSpPr>
          <p:nvPr userDrawn="1"/>
        </p:nvSpPr>
        <p:spPr bwMode="auto">
          <a:xfrm>
            <a:off x="217289" y="6252107"/>
            <a:ext cx="317500" cy="317500"/>
          </a:xfrm>
          <a:prstGeom prst="rect">
            <a:avLst/>
          </a:prstGeom>
          <a:solidFill>
            <a:srgbClr val="00B2EF"/>
          </a:solidFill>
          <a:ln>
            <a:noFill/>
          </a:ln>
          <a:extLst/>
        </p:spPr>
        <p:txBody>
          <a:bodyPr lIns="0" tIns="0" rIns="0" bIns="0" anchor="ctr" anchorCtr="1"/>
          <a:lstStyle>
            <a:lvl1pPr>
              <a:defRPr sz="2900">
                <a:solidFill>
                  <a:schemeClr val="tx1"/>
                </a:solidFill>
                <a:latin typeface="Calibri" panose="020F0502020204030204" pitchFamily="34" charset="0"/>
                <a:ea typeface="MS PGothic" panose="020B0600070205080204" pitchFamily="34" charset="-128"/>
              </a:defRPr>
            </a:lvl1pPr>
            <a:lvl2pPr marL="742950" indent="-285750">
              <a:defRPr sz="2900">
                <a:solidFill>
                  <a:schemeClr val="tx1"/>
                </a:solidFill>
                <a:latin typeface="Calibri" panose="020F0502020204030204" pitchFamily="34" charset="0"/>
                <a:ea typeface="MS PGothic" panose="020B0600070205080204" pitchFamily="34" charset="-128"/>
              </a:defRPr>
            </a:lvl2pPr>
            <a:lvl3pPr marL="1143000" indent="-228600">
              <a:defRPr sz="2900">
                <a:solidFill>
                  <a:schemeClr val="tx1"/>
                </a:solidFill>
                <a:latin typeface="Calibri" panose="020F0502020204030204" pitchFamily="34" charset="0"/>
                <a:ea typeface="MS PGothic" panose="020B0600070205080204" pitchFamily="34" charset="-128"/>
              </a:defRPr>
            </a:lvl3pPr>
            <a:lvl4pPr marL="1600200" indent="-228600">
              <a:defRPr sz="2900">
                <a:solidFill>
                  <a:schemeClr val="tx1"/>
                </a:solidFill>
                <a:latin typeface="Calibri" panose="020F0502020204030204" pitchFamily="34" charset="0"/>
                <a:ea typeface="MS PGothic" panose="020B0600070205080204" pitchFamily="34" charset="-128"/>
              </a:defRPr>
            </a:lvl4pPr>
            <a:lvl5pPr marL="2057400" indent="-228600">
              <a:defRPr sz="2900">
                <a:solidFill>
                  <a:schemeClr val="tx1"/>
                </a:solidFill>
                <a:latin typeface="Calibri" panose="020F0502020204030204" pitchFamily="34" charset="0"/>
                <a:ea typeface="MS PGothic" panose="020B0600070205080204" pitchFamily="34" charset="-128"/>
              </a:defRPr>
            </a:lvl5pPr>
            <a:lvl6pPr marL="25146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6pPr>
            <a:lvl7pPr marL="29718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7pPr>
            <a:lvl8pPr marL="34290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8pPr>
            <a:lvl9pPr marL="3886200" indent="-228600" defTabSz="730250" eaLnBrk="0" fontAlgn="base" hangingPunct="0">
              <a:spcBef>
                <a:spcPct val="0"/>
              </a:spcBef>
              <a:spcAft>
                <a:spcPct val="0"/>
              </a:spcAft>
              <a:defRPr sz="2900">
                <a:solidFill>
                  <a:schemeClr val="tx1"/>
                </a:solidFill>
                <a:latin typeface="Calibri" panose="020F0502020204030204" pitchFamily="34" charset="0"/>
                <a:ea typeface="MS PGothic" panose="020B0600070205080204" pitchFamily="34" charset="-128"/>
              </a:defRPr>
            </a:lvl9pPr>
          </a:lstStyle>
          <a:p>
            <a:pPr algn="ctr" defTabSz="456406" fontAlgn="base">
              <a:spcBef>
                <a:spcPct val="0"/>
              </a:spcBef>
              <a:spcAft>
                <a:spcPct val="0"/>
              </a:spcAft>
              <a:defRPr/>
            </a:pPr>
            <a:fld id="{4A18D5F9-9651-4A07-93C9-A094606AD0A5}" type="slidenum">
              <a:rPr lang="en-US" sz="900" smtClean="0">
                <a:solidFill>
                  <a:prstClr val="white"/>
                </a:solidFill>
                <a:latin typeface="Lubalin Demi for IBM"/>
                <a:ea typeface="Lubalin Demi for IBM"/>
                <a:cs typeface="Lubalin Demi for IBM"/>
              </a:rPr>
              <a:pPr algn="ctr" defTabSz="456406" fontAlgn="base">
                <a:spcBef>
                  <a:spcPct val="0"/>
                </a:spcBef>
                <a:spcAft>
                  <a:spcPct val="0"/>
                </a:spcAft>
                <a:defRPr/>
              </a:pPr>
              <a:t>‹#›</a:t>
            </a:fld>
            <a:endParaRPr lang="en-US" sz="900" dirty="0" smtClean="0">
              <a:solidFill>
                <a:prstClr val="white"/>
              </a:solidFill>
              <a:latin typeface="Lubalin Demi for IBM"/>
              <a:ea typeface="Lubalin Demi for IBM"/>
              <a:cs typeface="Lubalin Demi for IBM"/>
            </a:endParaRPr>
          </a:p>
        </p:txBody>
      </p:sp>
    </p:spTree>
    <p:extLst>
      <p:ext uri="{BB962C8B-B14F-4D97-AF65-F5344CB8AC3E}">
        <p14:creationId xmlns:p14="http://schemas.microsoft.com/office/powerpoint/2010/main" val="1627936635"/>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Lst>
  <p:hf hdr="0" ftr="0" dt="0"/>
  <p:txStyles>
    <p:titleStyle>
      <a:lvl1pPr algn="l" defTabSz="913805" rtl="0" eaLnBrk="0" fontAlgn="base" hangingPunct="0">
        <a:lnSpc>
          <a:spcPts val="2500"/>
        </a:lnSpc>
        <a:spcBef>
          <a:spcPct val="0"/>
        </a:spcBef>
        <a:spcAft>
          <a:spcPct val="0"/>
        </a:spcAft>
        <a:defRPr sz="2300" kern="1200">
          <a:solidFill>
            <a:srgbClr val="001934"/>
          </a:solidFill>
          <a:latin typeface="Lubalin Demi for IBM"/>
          <a:ea typeface="ＭＳ Ｐゴシック" panose="020B0600070205080204" pitchFamily="34" charset="-128"/>
          <a:cs typeface="Lubalin Demi for IBM"/>
        </a:defRPr>
      </a:lvl1pPr>
      <a:lvl2pPr algn="l" defTabSz="913805" rtl="0" eaLnBrk="0" fontAlgn="base" hangingPunct="0">
        <a:lnSpc>
          <a:spcPts val="2500"/>
        </a:lnSpc>
        <a:spcBef>
          <a:spcPct val="0"/>
        </a:spcBef>
        <a:spcAft>
          <a:spcPct val="0"/>
        </a:spcAft>
        <a:defRPr sz="2300">
          <a:solidFill>
            <a:srgbClr val="001934"/>
          </a:solidFill>
          <a:latin typeface="Lubalin Demi for IBM"/>
          <a:ea typeface="ＭＳ Ｐゴシック" panose="020B0600070205080204" pitchFamily="34" charset="-128"/>
          <a:cs typeface="Lubalin Demi for IBM"/>
        </a:defRPr>
      </a:lvl2pPr>
      <a:lvl3pPr algn="l" defTabSz="913805" rtl="0" eaLnBrk="0" fontAlgn="base" hangingPunct="0">
        <a:lnSpc>
          <a:spcPts val="2500"/>
        </a:lnSpc>
        <a:spcBef>
          <a:spcPct val="0"/>
        </a:spcBef>
        <a:spcAft>
          <a:spcPct val="0"/>
        </a:spcAft>
        <a:defRPr sz="2300">
          <a:solidFill>
            <a:srgbClr val="001934"/>
          </a:solidFill>
          <a:latin typeface="Lubalin Demi for IBM"/>
          <a:ea typeface="ＭＳ Ｐゴシック" panose="020B0600070205080204" pitchFamily="34" charset="-128"/>
          <a:cs typeface="Lubalin Demi for IBM"/>
        </a:defRPr>
      </a:lvl3pPr>
      <a:lvl4pPr algn="l" defTabSz="913805" rtl="0" eaLnBrk="0" fontAlgn="base" hangingPunct="0">
        <a:lnSpc>
          <a:spcPts val="2500"/>
        </a:lnSpc>
        <a:spcBef>
          <a:spcPct val="0"/>
        </a:spcBef>
        <a:spcAft>
          <a:spcPct val="0"/>
        </a:spcAft>
        <a:defRPr sz="2300">
          <a:solidFill>
            <a:srgbClr val="001934"/>
          </a:solidFill>
          <a:latin typeface="Lubalin Demi for IBM"/>
          <a:ea typeface="ＭＳ Ｐゴシック" panose="020B0600070205080204" pitchFamily="34" charset="-128"/>
          <a:cs typeface="Lubalin Demi for IBM"/>
        </a:defRPr>
      </a:lvl4pPr>
      <a:lvl5pPr algn="l" defTabSz="913805" rtl="0" eaLnBrk="0" fontAlgn="base" hangingPunct="0">
        <a:lnSpc>
          <a:spcPts val="2500"/>
        </a:lnSpc>
        <a:spcBef>
          <a:spcPct val="0"/>
        </a:spcBef>
        <a:spcAft>
          <a:spcPct val="0"/>
        </a:spcAft>
        <a:defRPr sz="2300">
          <a:solidFill>
            <a:srgbClr val="001934"/>
          </a:solidFill>
          <a:latin typeface="Lubalin Demi for IBM"/>
          <a:ea typeface="ＭＳ Ｐゴシック" panose="020B0600070205080204" pitchFamily="34" charset="-128"/>
          <a:cs typeface="Lubalin Demi for IBM"/>
        </a:defRPr>
      </a:lvl5pPr>
      <a:lvl6pPr marL="285750" algn="l" defTabSz="913805" rtl="0" fontAlgn="base">
        <a:lnSpc>
          <a:spcPts val="2500"/>
        </a:lnSpc>
        <a:spcBef>
          <a:spcPct val="0"/>
        </a:spcBef>
        <a:spcAft>
          <a:spcPct val="0"/>
        </a:spcAft>
        <a:defRPr sz="2300">
          <a:solidFill>
            <a:srgbClr val="001934"/>
          </a:solidFill>
          <a:latin typeface="Lubalin Demi for IBM"/>
          <a:ea typeface="Lubalin Demi for IBM"/>
          <a:cs typeface="Lubalin Demi for IBM"/>
        </a:defRPr>
      </a:lvl6pPr>
      <a:lvl7pPr marL="571500" algn="l" defTabSz="913805" rtl="0" fontAlgn="base">
        <a:lnSpc>
          <a:spcPts val="2500"/>
        </a:lnSpc>
        <a:spcBef>
          <a:spcPct val="0"/>
        </a:spcBef>
        <a:spcAft>
          <a:spcPct val="0"/>
        </a:spcAft>
        <a:defRPr sz="2300">
          <a:solidFill>
            <a:srgbClr val="001934"/>
          </a:solidFill>
          <a:latin typeface="Lubalin Demi for IBM"/>
          <a:ea typeface="Lubalin Demi for IBM"/>
          <a:cs typeface="Lubalin Demi for IBM"/>
        </a:defRPr>
      </a:lvl7pPr>
      <a:lvl8pPr marL="857250" algn="l" defTabSz="913805" rtl="0" fontAlgn="base">
        <a:lnSpc>
          <a:spcPts val="2500"/>
        </a:lnSpc>
        <a:spcBef>
          <a:spcPct val="0"/>
        </a:spcBef>
        <a:spcAft>
          <a:spcPct val="0"/>
        </a:spcAft>
        <a:defRPr sz="2300">
          <a:solidFill>
            <a:srgbClr val="001934"/>
          </a:solidFill>
          <a:latin typeface="Lubalin Demi for IBM"/>
          <a:ea typeface="Lubalin Demi for IBM"/>
          <a:cs typeface="Lubalin Demi for IBM"/>
        </a:defRPr>
      </a:lvl8pPr>
      <a:lvl9pPr marL="1143000" algn="l" defTabSz="913805" rtl="0" fontAlgn="base">
        <a:lnSpc>
          <a:spcPts val="2500"/>
        </a:lnSpc>
        <a:spcBef>
          <a:spcPct val="0"/>
        </a:spcBef>
        <a:spcAft>
          <a:spcPct val="0"/>
        </a:spcAft>
        <a:defRPr sz="2300">
          <a:solidFill>
            <a:srgbClr val="001934"/>
          </a:solidFill>
          <a:latin typeface="Lubalin Demi for IBM"/>
          <a:ea typeface="Lubalin Demi for IBM"/>
          <a:cs typeface="Lubalin Demi for IBM"/>
        </a:defRPr>
      </a:lvl9pPr>
    </p:titleStyle>
    <p:bodyStyle>
      <a:lvl1pPr marL="214313" indent="-214313" algn="l" defTabSz="913805" rtl="0" eaLnBrk="0" fontAlgn="base" hangingPunct="0">
        <a:lnSpc>
          <a:spcPts val="875"/>
        </a:lnSpc>
        <a:spcBef>
          <a:spcPts val="875"/>
        </a:spcBef>
        <a:spcAft>
          <a:spcPct val="0"/>
        </a:spcAft>
        <a:buFont typeface="Arial" panose="020B0604020202020204" pitchFamily="34" charset="0"/>
        <a:defRPr sz="800" kern="1200">
          <a:solidFill>
            <a:srgbClr val="001934"/>
          </a:solidFill>
          <a:latin typeface="HelvNeue Roman for IBM"/>
          <a:ea typeface="ＭＳ Ｐゴシック" panose="020B0600070205080204" pitchFamily="34" charset="-128"/>
          <a:cs typeface="HelvNeue Roman for IBM"/>
        </a:defRPr>
      </a:lvl1pPr>
      <a:lvl2pPr marL="95250" indent="-95250" algn="l" defTabSz="913805" rtl="0" eaLnBrk="0" fontAlgn="base" hangingPunct="0">
        <a:lnSpc>
          <a:spcPts val="875"/>
        </a:lnSpc>
        <a:spcBef>
          <a:spcPts val="438"/>
        </a:spcBef>
        <a:spcAft>
          <a:spcPct val="0"/>
        </a:spcAft>
        <a:buClr>
          <a:srgbClr val="00B2EF"/>
        </a:buClr>
        <a:buFont typeface="Wingdings" panose="05000000000000000000" pitchFamily="2" charset="2"/>
        <a:buChar char="§"/>
        <a:defRPr sz="800" kern="1200">
          <a:solidFill>
            <a:srgbClr val="001934"/>
          </a:solidFill>
          <a:latin typeface="HelvNeue Roman for IBM"/>
          <a:ea typeface="HelvNeue Roman for IBM"/>
          <a:cs typeface="HelvNeue Roman for IBM"/>
        </a:defRPr>
      </a:lvl2pPr>
      <a:lvl3pPr marL="190500" indent="-95250" algn="l" defTabSz="913805" rtl="0" eaLnBrk="0" fontAlgn="base" hangingPunct="0">
        <a:lnSpc>
          <a:spcPts val="875"/>
        </a:lnSpc>
        <a:spcBef>
          <a:spcPct val="0"/>
        </a:spcBef>
        <a:spcAft>
          <a:spcPct val="0"/>
        </a:spcAft>
        <a:buFont typeface="Arial" panose="020B0604020202020204" pitchFamily="34" charset="0"/>
        <a:buChar char="•"/>
        <a:defRPr sz="800" kern="1200">
          <a:solidFill>
            <a:srgbClr val="001934"/>
          </a:solidFill>
          <a:latin typeface="HelvNeue Roman for IBM"/>
          <a:ea typeface="HelvNeue Roman for IBM"/>
          <a:cs typeface="HelvNeue Roman for IBM"/>
        </a:defRPr>
      </a:lvl3pPr>
      <a:lvl4pPr marL="1599406" indent="-228203" algn="l" defTabSz="913805" rtl="0" eaLnBrk="0" fontAlgn="base" hangingPunct="0">
        <a:spcBef>
          <a:spcPct val="20000"/>
        </a:spcBef>
        <a:spcAft>
          <a:spcPct val="0"/>
        </a:spcAft>
        <a:buFont typeface="Arial" panose="020B0604020202020204" pitchFamily="34" charset="0"/>
        <a:buChar char="–"/>
        <a:defRPr sz="1000" kern="1200">
          <a:solidFill>
            <a:schemeClr val="tx1"/>
          </a:solidFill>
          <a:latin typeface="HelvNeue Roman for IBM"/>
          <a:ea typeface="HelvNeue Roman for IBM"/>
          <a:cs typeface="HelvNeue Roman for IBM"/>
        </a:defRPr>
      </a:lvl4pPr>
      <a:lvl5pPr marL="2056805" indent="-228203" algn="l" defTabSz="913805" rtl="0" eaLnBrk="0" fontAlgn="base" hangingPunct="0">
        <a:spcBef>
          <a:spcPct val="20000"/>
        </a:spcBef>
        <a:spcAft>
          <a:spcPct val="0"/>
        </a:spcAft>
        <a:buFont typeface="Arial" panose="020B0604020202020204" pitchFamily="34" charset="0"/>
        <a:buChar char="»"/>
        <a:defRPr sz="1000" kern="1200">
          <a:solidFill>
            <a:schemeClr val="tx1"/>
          </a:solidFill>
          <a:latin typeface="HelvNeue Roman for IBM"/>
          <a:ea typeface="HelvNeue Roman for IBM"/>
          <a:cs typeface="HelvNeue Roman for IBM"/>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hyperlink" Target="mailto:brownaw@us.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4.emf"/><Relationship Id="rId3" Type="http://schemas.openxmlformats.org/officeDocument/2006/relationships/image" Target="../media/image75.emf"/></Relationships>
</file>

<file path=ppt/slides/_rels/slide12.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 Id="rId16" Type="http://schemas.openxmlformats.org/officeDocument/2006/relationships/image" Target="../media/image90.png"/><Relationship Id="rId1" Type="http://schemas.openxmlformats.org/officeDocument/2006/relationships/slideLayout" Target="../slideLayouts/slideLayout44.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 Id="rId1" Type="http://schemas.openxmlformats.org/officeDocument/2006/relationships/slideLayout" Target="../slideLayouts/slideLayout44.xml"/><Relationship Id="rId2" Type="http://schemas.openxmlformats.org/officeDocument/2006/relationships/image" Target="../media/image99.png"/></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0.xml"/><Relationship Id="rId2" Type="http://schemas.openxmlformats.org/officeDocument/2006/relationships/image" Target="../media/image1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2.emf"/></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wmf"/><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0.emf"/><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23.png"/><Relationship Id="rId7" Type="http://schemas.openxmlformats.org/officeDocument/2006/relationships/image" Target="../media/image128.wmf"/><Relationship Id="rId1" Type="http://schemas.openxmlformats.org/officeDocument/2006/relationships/slideLayout" Target="../slideLayouts/slideLayout16.xml"/><Relationship Id="rId2" Type="http://schemas.openxmlformats.org/officeDocument/2006/relationships/image" Target="../media/image1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66.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slideLayout" Target="../slideLayouts/slideLayout90.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7.png"/><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65.pn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24" Type="http://schemas.openxmlformats.org/officeDocument/2006/relationships/image" Target="../media/image69.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hyperlink" Target="http://platformeconomics.org/platform-markets/"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hyperlink" Target="https://w3-connections.ibm.com/wikis/home?lang=en-us" TargetMode="External"/><Relationship Id="rId1" Type="http://schemas.openxmlformats.org/officeDocument/2006/relationships/slideLayout" Target="../slideLayouts/slideLayout44.xml"/><Relationship Id="rId2"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9"/>
          <p:cNvSpPr>
            <a:spLocks noGrp="1"/>
          </p:cNvSpPr>
          <p:nvPr>
            <p:ph type="title"/>
          </p:nvPr>
        </p:nvSpPr>
        <p:spPr bwMode="auto">
          <a:xfrm>
            <a:off x="37134" y="1676400"/>
            <a:ext cx="5410200" cy="329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27013" indent="-227013"/>
            <a:r>
              <a:rPr lang="en-US" sz="2800" b="1" dirty="0" smtClean="0">
                <a:solidFill>
                  <a:schemeClr val="tx1"/>
                </a:solidFill>
                <a:latin typeface="Arial" charset="0"/>
              </a:rPr>
              <a:t>APIs </a:t>
            </a:r>
            <a:r>
              <a:rPr lang="en-US" sz="2800" b="1" dirty="0" smtClean="0">
                <a:solidFill>
                  <a:schemeClr val="tx1"/>
                </a:solidFill>
                <a:latin typeface="Arial" charset="0"/>
              </a:rPr>
              <a:t>and API Management</a:t>
            </a:r>
            <a:endParaRPr lang="en-US" sz="2800" b="1" dirty="0">
              <a:solidFill>
                <a:schemeClr val="tx1"/>
              </a:solidFill>
              <a:latin typeface="Arial" charset="0"/>
            </a:endParaRPr>
          </a:p>
        </p:txBody>
      </p:sp>
      <p:sp>
        <p:nvSpPr>
          <p:cNvPr id="3" name="Title 9"/>
          <p:cNvSpPr txBox="1">
            <a:spLocks/>
          </p:cNvSpPr>
          <p:nvPr/>
        </p:nvSpPr>
        <p:spPr bwMode="auto">
          <a:xfrm>
            <a:off x="0" y="4876800"/>
            <a:ext cx="5638800" cy="1524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200" kern="1200">
                <a:solidFill>
                  <a:schemeClr val="tx2"/>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2200">
                <a:solidFill>
                  <a:schemeClr val="tx2"/>
                </a:solidFill>
                <a:latin typeface="Arial" panose="020B0604020202020204" pitchFamily="34" charset="0"/>
                <a:ea typeface="ＭＳ Ｐゴシック" charset="0"/>
                <a:cs typeface="ＭＳ Ｐゴシック"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a:lstStyle>
          <a:p>
            <a:pPr marL="227013" indent="-227013"/>
            <a:r>
              <a:rPr lang="en-US" sz="1800" b="1" dirty="0" smtClean="0">
                <a:solidFill>
                  <a:schemeClr val="tx1"/>
                </a:solidFill>
                <a:latin typeface="Arial" charset="0"/>
              </a:rPr>
              <a:t>William A Brown </a:t>
            </a:r>
            <a:endParaRPr lang="en-US" sz="1600" b="1" dirty="0" smtClean="0">
              <a:solidFill>
                <a:schemeClr val="tx1"/>
              </a:solidFill>
              <a:latin typeface="Arial" charset="0"/>
            </a:endParaRPr>
          </a:p>
          <a:p>
            <a:pPr marL="683893" lvl="1" indent="-227013"/>
            <a:r>
              <a:rPr lang="en-US" sz="1600" b="1" dirty="0" smtClean="0">
                <a:solidFill>
                  <a:schemeClr val="tx1"/>
                </a:solidFill>
                <a:latin typeface="Arial" charset="0"/>
              </a:rPr>
              <a:t>CTO Cloud Application Services WW Cloud </a:t>
            </a:r>
            <a:r>
              <a:rPr lang="en-US" sz="1600" b="1" dirty="0" err="1" smtClean="0">
                <a:solidFill>
                  <a:schemeClr val="tx1"/>
                </a:solidFill>
                <a:latin typeface="Arial" charset="0"/>
              </a:rPr>
              <a:t>CoC</a:t>
            </a:r>
            <a:endParaRPr lang="en-US" sz="1600" b="1" dirty="0" smtClean="0">
              <a:solidFill>
                <a:schemeClr val="tx1"/>
              </a:solidFill>
              <a:latin typeface="Arial" charset="0"/>
            </a:endParaRPr>
          </a:p>
          <a:p>
            <a:pPr marL="683893" lvl="1" indent="-227013"/>
            <a:r>
              <a:rPr lang="en-US" sz="1600" b="1" dirty="0" smtClean="0">
                <a:solidFill>
                  <a:schemeClr val="tx1"/>
                </a:solidFill>
                <a:latin typeface="Arial" charset="0"/>
                <a:hlinkClick r:id="rId3"/>
              </a:rPr>
              <a:t>brownaw@</a:t>
            </a:r>
            <a:r>
              <a:rPr lang="en-US" sz="1600" b="1" dirty="0" smtClean="0">
                <a:solidFill>
                  <a:schemeClr val="tx1"/>
                </a:solidFill>
                <a:latin typeface="Arial" charset="0"/>
                <a:hlinkClick r:id="rId3"/>
              </a:rPr>
              <a:t>us.ibm.com</a:t>
            </a:r>
            <a:endParaRPr lang="en-US" sz="1600" b="1" dirty="0">
              <a:solidFill>
                <a:schemeClr val="tx1"/>
              </a:solidFill>
              <a:latin typeface="Arial" charset="0"/>
            </a:endParaRPr>
          </a:p>
        </p:txBody>
      </p:sp>
    </p:spTree>
    <p:extLst>
      <p:ext uri="{BB962C8B-B14F-4D97-AF65-F5344CB8AC3E}">
        <p14:creationId xmlns:p14="http://schemas.microsoft.com/office/powerpoint/2010/main" val="13885310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2133600" y="6442930"/>
            <a:ext cx="4876799" cy="365125"/>
          </a:xfrm>
        </p:spPr>
        <p:txBody>
          <a:bodyPr/>
          <a:lstStyle/>
          <a:p>
            <a:r>
              <a:rPr lang="en-US" dirty="0" smtClean="0"/>
              <a:t>Banking and Financial Markets Workshop</a:t>
            </a:r>
            <a:endParaRPr lang="en-US" dirty="0"/>
          </a:p>
        </p:txBody>
      </p:sp>
      <p:sp>
        <p:nvSpPr>
          <p:cNvPr id="2" name="Slide Number Placeholder 1"/>
          <p:cNvSpPr>
            <a:spLocks noGrp="1"/>
          </p:cNvSpPr>
          <p:nvPr>
            <p:ph type="sldNum" sz="quarter" idx="11"/>
          </p:nvPr>
        </p:nvSpPr>
        <p:spPr/>
        <p:txBody>
          <a:bodyPr/>
          <a:lstStyle/>
          <a:p>
            <a:fld id="{0EA32F76-B894-0043-9AC3-CA448F3B1387}" type="slidenum">
              <a:rPr lang="en-US" smtClean="0"/>
              <a:pPr/>
              <a:t>10</a:t>
            </a:fld>
            <a:endParaRPr lang="en-US"/>
          </a:p>
        </p:txBody>
      </p:sp>
      <p:sp>
        <p:nvSpPr>
          <p:cNvPr id="6" name="Title 5"/>
          <p:cNvSpPr>
            <a:spLocks noGrp="1"/>
          </p:cNvSpPr>
          <p:nvPr>
            <p:ph type="title"/>
          </p:nvPr>
        </p:nvSpPr>
        <p:spPr/>
        <p:txBody>
          <a:bodyPr/>
          <a:lstStyle/>
          <a:p>
            <a:r>
              <a:rPr lang="en-US" dirty="0" smtClean="0">
                <a:solidFill>
                  <a:srgbClr val="000000"/>
                </a:solidFill>
              </a:rPr>
              <a:t>Healthy API Economy?</a:t>
            </a:r>
            <a:endParaRPr lang="en-US" dirty="0">
              <a:solidFill>
                <a:srgbClr val="000000"/>
              </a:solidFill>
            </a:endParaRPr>
          </a:p>
        </p:txBody>
      </p:sp>
      <p:pic>
        <p:nvPicPr>
          <p:cNvPr id="7" name="Picture 6"/>
          <p:cNvPicPr>
            <a:picLocks noChangeAspect="1"/>
          </p:cNvPicPr>
          <p:nvPr/>
        </p:nvPicPr>
        <p:blipFill>
          <a:blip r:embed="rId3"/>
          <a:stretch>
            <a:fillRect/>
          </a:stretch>
        </p:blipFill>
        <p:spPr>
          <a:xfrm>
            <a:off x="5266986" y="2710066"/>
            <a:ext cx="3060700" cy="3098800"/>
          </a:xfrm>
          <a:prstGeom prst="rect">
            <a:avLst/>
          </a:prstGeom>
        </p:spPr>
      </p:pic>
      <p:sp>
        <p:nvSpPr>
          <p:cNvPr id="9" name="Oval Callout 8"/>
          <p:cNvSpPr/>
          <p:nvPr/>
        </p:nvSpPr>
        <p:spPr>
          <a:xfrm>
            <a:off x="5870126" y="1275507"/>
            <a:ext cx="2803412" cy="1208185"/>
          </a:xfrm>
          <a:prstGeom prst="wedgeEllipseCallou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Yeah, I got APIs</a:t>
            </a:r>
            <a:endParaRPr lang="en-US" dirty="0">
              <a:solidFill>
                <a:srgbClr val="000000"/>
              </a:solidFill>
            </a:endParaRPr>
          </a:p>
        </p:txBody>
      </p:sp>
      <p:pic>
        <p:nvPicPr>
          <p:cNvPr id="10" name="Picture 9"/>
          <p:cNvPicPr>
            <a:picLocks noChangeAspect="1"/>
          </p:cNvPicPr>
          <p:nvPr/>
        </p:nvPicPr>
        <p:blipFill>
          <a:blip r:embed="rId4"/>
          <a:stretch>
            <a:fillRect/>
          </a:stretch>
        </p:blipFill>
        <p:spPr>
          <a:xfrm>
            <a:off x="326401" y="1275507"/>
            <a:ext cx="4940585" cy="3479181"/>
          </a:xfrm>
          <a:prstGeom prst="rect">
            <a:avLst/>
          </a:prstGeom>
        </p:spPr>
      </p:pic>
      <p:sp>
        <p:nvSpPr>
          <p:cNvPr id="11" name="TextBox 10"/>
          <p:cNvSpPr txBox="1"/>
          <p:nvPr/>
        </p:nvSpPr>
        <p:spPr>
          <a:xfrm>
            <a:off x="1096775" y="4990658"/>
            <a:ext cx="3038644" cy="923330"/>
          </a:xfrm>
          <a:prstGeom prst="rect">
            <a:avLst/>
          </a:prstGeom>
          <a:noFill/>
        </p:spPr>
        <p:txBody>
          <a:bodyPr wrap="square" rtlCol="0">
            <a:spAutoFit/>
          </a:bodyPr>
          <a:lstStyle/>
          <a:p>
            <a:r>
              <a:rPr lang="en-US" dirty="0" smtClean="0"/>
              <a:t>I know a guy who knows a guy who knows of an API … but don’t tell anyone</a:t>
            </a:r>
            <a:endParaRPr lang="en-US" dirty="0"/>
          </a:p>
        </p:txBody>
      </p:sp>
    </p:spTree>
    <p:extLst>
      <p:ext uri="{BB962C8B-B14F-4D97-AF65-F5344CB8AC3E}">
        <p14:creationId xmlns:p14="http://schemas.microsoft.com/office/powerpoint/2010/main" val="29242385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duotone>
              <a:prstClr val="black"/>
              <a:srgbClr val="7030A0">
                <a:tint val="45000"/>
                <a:satMod val="400000"/>
              </a:srgbClr>
            </a:duotone>
          </a:blip>
          <a:srcRect b="2032"/>
          <a:stretch/>
        </p:blipFill>
        <p:spPr>
          <a:xfrm>
            <a:off x="4638179" y="3177946"/>
            <a:ext cx="2989319" cy="2163488"/>
          </a:xfrm>
          <a:prstGeom prst="rect">
            <a:avLst/>
          </a:prstGeom>
        </p:spPr>
      </p:pic>
      <p:sp>
        <p:nvSpPr>
          <p:cNvPr id="3" name="Title 2"/>
          <p:cNvSpPr>
            <a:spLocks noGrp="1"/>
          </p:cNvSpPr>
          <p:nvPr>
            <p:ph type="title"/>
          </p:nvPr>
        </p:nvSpPr>
        <p:spPr>
          <a:xfrm>
            <a:off x="1018744" y="148113"/>
            <a:ext cx="7029450" cy="365760"/>
          </a:xfrm>
        </p:spPr>
        <p:txBody>
          <a:bodyPr>
            <a:noAutofit/>
          </a:bodyPr>
          <a:lstStyle/>
          <a:p>
            <a:r>
              <a:rPr lang="en-GB" sz="2000" b="1" dirty="0" smtClean="0"/>
              <a:t>APIs just a new name for SOA? – Nah I don’t think so</a:t>
            </a:r>
            <a:endParaRPr lang="en-GB" sz="2000" b="1" dirty="0"/>
          </a:p>
        </p:txBody>
      </p:sp>
      <p:sp>
        <p:nvSpPr>
          <p:cNvPr id="15" name="TextBox 14"/>
          <p:cNvSpPr txBox="1"/>
          <p:nvPr/>
        </p:nvSpPr>
        <p:spPr>
          <a:xfrm>
            <a:off x="182563" y="1034202"/>
            <a:ext cx="7263527" cy="800219"/>
          </a:xfrm>
          <a:prstGeom prst="rect">
            <a:avLst/>
          </a:prstGeom>
          <a:noFill/>
        </p:spPr>
        <p:txBody>
          <a:bodyPr wrap="none" rtlCol="0">
            <a:spAutoFit/>
          </a:bodyPr>
          <a:lstStyle/>
          <a:p>
            <a:pPr defTabSz="914400">
              <a:spcAft>
                <a:spcPts val="1200"/>
              </a:spcAft>
            </a:pPr>
            <a:r>
              <a:rPr lang="en-GB" b="1" i="1" dirty="0">
                <a:solidFill>
                  <a:srgbClr val="000000"/>
                </a:solidFill>
                <a:latin typeface="Arial" charset="0"/>
                <a:ea typeface="MS PGothic" pitchFamily="34" charset="-128"/>
                <a:cs typeface="Arial" charset="0"/>
              </a:rPr>
              <a:t>There are many similarities – but one very important difference:</a:t>
            </a:r>
          </a:p>
          <a:p>
            <a:pPr defTabSz="914400">
              <a:spcAft>
                <a:spcPts val="1200"/>
              </a:spcAft>
            </a:pPr>
            <a:r>
              <a:rPr lang="en-GB" b="1" i="1" dirty="0">
                <a:solidFill>
                  <a:srgbClr val="000000"/>
                </a:solidFill>
                <a:latin typeface="Arial" charset="0"/>
                <a:ea typeface="MS PGothic" pitchFamily="34" charset="-128"/>
                <a:cs typeface="Arial" charset="0"/>
              </a:rPr>
              <a:t>The objective most have been focusing on achieving with them</a:t>
            </a:r>
          </a:p>
        </p:txBody>
      </p:sp>
      <p:sp>
        <p:nvSpPr>
          <p:cNvPr id="19" name="Rounded Rectangle 18"/>
          <p:cNvSpPr/>
          <p:nvPr/>
        </p:nvSpPr>
        <p:spPr>
          <a:xfrm>
            <a:off x="2084503" y="2720744"/>
            <a:ext cx="1270582" cy="579863"/>
          </a:xfrm>
          <a:prstGeom prst="roundRect">
            <a:avLst>
              <a:gd name="adj" fmla="val 50000"/>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dirty="0">
                <a:solidFill>
                  <a:srgbClr val="FFFFFF"/>
                </a:solidFill>
              </a:rPr>
              <a:t>APIs</a:t>
            </a:r>
          </a:p>
        </p:txBody>
      </p:sp>
      <p:sp>
        <p:nvSpPr>
          <p:cNvPr id="20" name="Rounded Rectangle 19"/>
          <p:cNvSpPr/>
          <p:nvPr/>
        </p:nvSpPr>
        <p:spPr>
          <a:xfrm>
            <a:off x="5497548" y="2675984"/>
            <a:ext cx="1270582" cy="579863"/>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dirty="0">
                <a:solidFill>
                  <a:srgbClr val="FFFFFF"/>
                </a:solidFill>
              </a:rPr>
              <a:t>SOA</a:t>
            </a:r>
          </a:p>
        </p:txBody>
      </p:sp>
      <p:sp>
        <p:nvSpPr>
          <p:cNvPr id="4" name="Rectangle 3"/>
          <p:cNvSpPr/>
          <p:nvPr/>
        </p:nvSpPr>
        <p:spPr>
          <a:xfrm>
            <a:off x="1364921" y="1601127"/>
            <a:ext cx="2709746" cy="1315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dirty="0">
                <a:solidFill>
                  <a:srgbClr val="00649D"/>
                </a:solidFill>
              </a:rPr>
              <a:t>“How can I increase the </a:t>
            </a:r>
            <a:r>
              <a:rPr lang="en-GB" b="1" dirty="0">
                <a:solidFill>
                  <a:srgbClr val="00649D"/>
                </a:solidFill>
              </a:rPr>
              <a:t>pace of innovation</a:t>
            </a:r>
            <a:r>
              <a:rPr lang="en-GB" dirty="0">
                <a:solidFill>
                  <a:srgbClr val="00649D"/>
                </a:solidFill>
              </a:rPr>
              <a:t>?”</a:t>
            </a:r>
          </a:p>
        </p:txBody>
      </p:sp>
      <p:sp>
        <p:nvSpPr>
          <p:cNvPr id="23" name="Rectangle 22"/>
          <p:cNvSpPr/>
          <p:nvPr/>
        </p:nvSpPr>
        <p:spPr>
          <a:xfrm>
            <a:off x="4301069" y="1597304"/>
            <a:ext cx="3666066" cy="1315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dirty="0">
                <a:solidFill>
                  <a:srgbClr val="7030A0"/>
                </a:solidFill>
              </a:rPr>
              <a:t>“How can I increase the </a:t>
            </a:r>
            <a:r>
              <a:rPr lang="en-GB" b="1" dirty="0">
                <a:solidFill>
                  <a:srgbClr val="7030A0"/>
                </a:solidFill>
              </a:rPr>
              <a:t>agility and effectiveness of delivery</a:t>
            </a:r>
            <a:r>
              <a:rPr lang="en-GB" dirty="0">
                <a:solidFill>
                  <a:srgbClr val="7030A0"/>
                </a:solidFill>
              </a:rPr>
              <a:t>?”</a:t>
            </a:r>
          </a:p>
        </p:txBody>
      </p:sp>
      <p:sp>
        <p:nvSpPr>
          <p:cNvPr id="2" name="TextBox 1"/>
          <p:cNvSpPr txBox="1"/>
          <p:nvPr/>
        </p:nvSpPr>
        <p:spPr>
          <a:xfrm>
            <a:off x="1018744" y="5537958"/>
            <a:ext cx="3114955" cy="923330"/>
          </a:xfrm>
          <a:prstGeom prst="rect">
            <a:avLst/>
          </a:prstGeom>
          <a:noFill/>
        </p:spPr>
        <p:txBody>
          <a:bodyPr wrap="none" rtlCol="0">
            <a:spAutoFit/>
          </a:bodyPr>
          <a:lstStyle/>
          <a:p>
            <a:pPr defTabSz="914400"/>
            <a:r>
              <a:rPr lang="en-GB" dirty="0">
                <a:solidFill>
                  <a:srgbClr val="000000"/>
                </a:solidFill>
                <a:latin typeface="Arial" charset="0"/>
                <a:ea typeface="MS PGothic" pitchFamily="34" charset="-128"/>
                <a:cs typeface="Arial" charset="0"/>
              </a:rPr>
              <a:t>Reuse → Speed to deliver</a:t>
            </a:r>
          </a:p>
          <a:p>
            <a:pPr defTabSz="914400"/>
            <a:r>
              <a:rPr lang="en-GB" dirty="0">
                <a:solidFill>
                  <a:srgbClr val="000000"/>
                </a:solidFill>
                <a:latin typeface="Arial" charset="0"/>
                <a:ea typeface="MS PGothic" pitchFamily="34" charset="-128"/>
                <a:cs typeface="Arial" charset="0"/>
              </a:rPr>
              <a:t>Sharing → Expediency</a:t>
            </a:r>
          </a:p>
          <a:p>
            <a:pPr defTabSz="914400"/>
            <a:r>
              <a:rPr lang="en-GB" dirty="0">
                <a:solidFill>
                  <a:srgbClr val="000000"/>
                </a:solidFill>
                <a:latin typeface="Arial" charset="0"/>
                <a:ea typeface="MS PGothic" pitchFamily="34" charset="-128"/>
                <a:cs typeface="Arial" charset="0"/>
              </a:rPr>
              <a:t>Encapsulate → Less to learn</a:t>
            </a:r>
          </a:p>
        </p:txBody>
      </p:sp>
      <p:sp>
        <p:nvSpPr>
          <p:cNvPr id="11" name="TextBox 10"/>
          <p:cNvSpPr txBox="1"/>
          <p:nvPr/>
        </p:nvSpPr>
        <p:spPr>
          <a:xfrm>
            <a:off x="4811639" y="5527419"/>
            <a:ext cx="3377848" cy="923330"/>
          </a:xfrm>
          <a:prstGeom prst="rect">
            <a:avLst/>
          </a:prstGeom>
          <a:noFill/>
        </p:spPr>
        <p:txBody>
          <a:bodyPr wrap="none" rtlCol="0">
            <a:spAutoFit/>
          </a:bodyPr>
          <a:lstStyle/>
          <a:p>
            <a:pPr defTabSz="914400"/>
            <a:r>
              <a:rPr lang="en-GB" dirty="0">
                <a:solidFill>
                  <a:srgbClr val="000000"/>
                </a:solidFill>
                <a:latin typeface="Arial" charset="0"/>
                <a:ea typeface="MS PGothic" pitchFamily="34" charset="-128"/>
                <a:cs typeface="Arial" charset="0"/>
              </a:rPr>
              <a:t>Reuse → Effort to deliver</a:t>
            </a:r>
          </a:p>
          <a:p>
            <a:pPr defTabSz="914400"/>
            <a:r>
              <a:rPr lang="en-GB" dirty="0">
                <a:solidFill>
                  <a:srgbClr val="000000"/>
                </a:solidFill>
                <a:latin typeface="Arial" charset="0"/>
                <a:ea typeface="MS PGothic" pitchFamily="34" charset="-128"/>
                <a:cs typeface="Arial" charset="0"/>
              </a:rPr>
              <a:t>Sharing → Effectiveness</a:t>
            </a:r>
          </a:p>
          <a:p>
            <a:pPr defTabSz="914400"/>
            <a:r>
              <a:rPr lang="en-GB" dirty="0">
                <a:solidFill>
                  <a:srgbClr val="000000"/>
                </a:solidFill>
                <a:latin typeface="Arial" charset="0"/>
                <a:ea typeface="MS PGothic" pitchFamily="34" charset="-128"/>
                <a:cs typeface="Arial" charset="0"/>
              </a:rPr>
              <a:t>Encapsulate → Less to change</a:t>
            </a:r>
          </a:p>
        </p:txBody>
      </p:sp>
      <p:pic>
        <p:nvPicPr>
          <p:cNvPr id="5" name="Picture 4"/>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166805" y="3255847"/>
            <a:ext cx="3323313" cy="2285694"/>
          </a:xfrm>
          <a:prstGeom prst="rect">
            <a:avLst/>
          </a:prstGeom>
        </p:spPr>
      </p:pic>
    </p:spTree>
    <p:extLst>
      <p:ext uri="{BB962C8B-B14F-4D97-AF65-F5344CB8AC3E}">
        <p14:creationId xmlns:p14="http://schemas.microsoft.com/office/powerpoint/2010/main" val="2237720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68580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82039" tIns="41020" rIns="82039" bIns="41020" anchor="ctr"/>
          <a:lstStyle/>
          <a:p>
            <a:pPr algn="ctr" defTabSz="456188" eaLnBrk="0" hangingPunct="0">
              <a:defRPr/>
            </a:pPr>
            <a:endParaRPr lang="en-US" sz="2200" dirty="0">
              <a:solidFill>
                <a:prstClr val="white"/>
              </a:solidFill>
              <a:latin typeface="Arial"/>
              <a:cs typeface="Arial"/>
            </a:endParaRPr>
          </a:p>
        </p:txBody>
      </p:sp>
      <p:pic>
        <p:nvPicPr>
          <p:cNvPr id="39938" name="Picture 4" descr="Tesl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71550"/>
            <a:ext cx="67468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5311775"/>
            <a:ext cx="4865687"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9"/>
          <p:cNvSpPr txBox="1">
            <a:spLocks noChangeArrowheads="1"/>
          </p:cNvSpPr>
          <p:nvPr/>
        </p:nvSpPr>
        <p:spPr bwMode="auto">
          <a:xfrm>
            <a:off x="165100" y="1710892"/>
            <a:ext cx="2005013" cy="68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39" tIns="41020" rIns="82039" bIns="41020">
            <a:spAutoFit/>
          </a:bodyPr>
          <a:lstStyle>
            <a:lvl1pPr defTabSz="455613">
              <a:defRPr sz="2200">
                <a:solidFill>
                  <a:schemeClr val="hlink"/>
                </a:solidFill>
                <a:latin typeface="Arial" charset="0"/>
                <a:ea typeface="ＭＳ Ｐゴシック" charset="0"/>
                <a:cs typeface="ＭＳ Ｐゴシック" charset="0"/>
              </a:defRPr>
            </a:lvl1pPr>
            <a:lvl2pPr marL="742950" indent="-285750" defTabSz="455613">
              <a:defRPr sz="2200">
                <a:solidFill>
                  <a:schemeClr val="hlink"/>
                </a:solidFill>
                <a:latin typeface="Arial" charset="0"/>
                <a:ea typeface="ＭＳ Ｐゴシック" charset="0"/>
              </a:defRPr>
            </a:lvl2pPr>
            <a:lvl3pPr marL="1143000" indent="-228600" defTabSz="455613">
              <a:defRPr sz="2200">
                <a:solidFill>
                  <a:schemeClr val="hlink"/>
                </a:solidFill>
                <a:latin typeface="Arial" charset="0"/>
                <a:ea typeface="ＭＳ Ｐゴシック" charset="0"/>
              </a:defRPr>
            </a:lvl3pPr>
            <a:lvl4pPr marL="1600200" indent="-228600" defTabSz="455613">
              <a:defRPr sz="2200">
                <a:solidFill>
                  <a:schemeClr val="hlink"/>
                </a:solidFill>
                <a:latin typeface="Arial" charset="0"/>
                <a:ea typeface="ＭＳ Ｐゴシック" charset="0"/>
              </a:defRPr>
            </a:lvl4pPr>
            <a:lvl5pPr marL="2057400" indent="-228600" defTabSz="455613">
              <a:defRPr sz="2200">
                <a:solidFill>
                  <a:schemeClr val="hlink"/>
                </a:solidFill>
                <a:latin typeface="Arial" charset="0"/>
                <a:ea typeface="ＭＳ Ｐゴシック" charset="0"/>
              </a:defRPr>
            </a:lvl5pPr>
            <a:lvl6pPr marL="2514600" indent="-228600" defTabSz="455613"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5613"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5613"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5613" eaLnBrk="0" fontAlgn="base" hangingPunct="0">
              <a:spcBef>
                <a:spcPct val="0"/>
              </a:spcBef>
              <a:spcAft>
                <a:spcPct val="0"/>
              </a:spcAft>
              <a:defRPr sz="2200">
                <a:solidFill>
                  <a:schemeClr val="hlink"/>
                </a:solidFill>
                <a:latin typeface="Arial" charset="0"/>
                <a:ea typeface="ＭＳ Ｐゴシック" charset="0"/>
              </a:defRPr>
            </a:lvl9pPr>
          </a:lstStyle>
          <a:p>
            <a:pPr algn="ctr" eaLnBrk="0" fontAlgn="base" hangingPunct="0">
              <a:spcBef>
                <a:spcPct val="0"/>
              </a:spcBef>
              <a:spcAft>
                <a:spcPct val="0"/>
              </a:spcAft>
            </a:pPr>
            <a:r>
              <a:rPr lang="en-US" dirty="0" smtClean="0">
                <a:solidFill>
                  <a:srgbClr val="000000"/>
                </a:solidFill>
                <a:latin typeface="Calibri" charset="0"/>
                <a:cs typeface="Arial" charset="0"/>
              </a:rPr>
              <a:t>REST APIs </a:t>
            </a:r>
          </a:p>
          <a:p>
            <a:pPr algn="ctr" eaLnBrk="0" fontAlgn="base" hangingPunct="0">
              <a:spcBef>
                <a:spcPct val="0"/>
              </a:spcBef>
              <a:spcAft>
                <a:spcPct val="0"/>
              </a:spcAft>
            </a:pPr>
            <a:r>
              <a:rPr lang="en-US" dirty="0" smtClean="0">
                <a:solidFill>
                  <a:srgbClr val="000000"/>
                </a:solidFill>
                <a:latin typeface="Calibri" charset="0"/>
                <a:cs typeface="Arial" charset="0"/>
              </a:rPr>
              <a:t>for Mobile Apps</a:t>
            </a:r>
          </a:p>
        </p:txBody>
      </p:sp>
      <p:pic>
        <p:nvPicPr>
          <p:cNvPr id="3994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3" y="2417763"/>
            <a:ext cx="1800225" cy="1176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2" name="Rectangle 2"/>
          <p:cNvSpPr txBox="1">
            <a:spLocks noChangeArrowheads="1"/>
          </p:cNvSpPr>
          <p:nvPr/>
        </p:nvSpPr>
        <p:spPr bwMode="auto">
          <a:xfrm>
            <a:off x="398463" y="201613"/>
            <a:ext cx="8974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39" tIns="41020" rIns="82039" bIns="41020"/>
          <a:lstStyle>
            <a:lvl1pPr defTabSz="455613">
              <a:defRPr sz="2200">
                <a:solidFill>
                  <a:schemeClr val="hlink"/>
                </a:solidFill>
                <a:latin typeface="Arial" charset="0"/>
                <a:ea typeface="ＭＳ Ｐゴシック" charset="0"/>
                <a:cs typeface="ＭＳ Ｐゴシック" charset="0"/>
              </a:defRPr>
            </a:lvl1pPr>
            <a:lvl2pPr marL="742950" indent="-285750" defTabSz="455613">
              <a:defRPr sz="2200">
                <a:solidFill>
                  <a:schemeClr val="hlink"/>
                </a:solidFill>
                <a:latin typeface="Arial" charset="0"/>
                <a:ea typeface="ＭＳ Ｐゴシック" charset="0"/>
              </a:defRPr>
            </a:lvl2pPr>
            <a:lvl3pPr marL="1143000" indent="-228600" defTabSz="455613">
              <a:defRPr sz="2200">
                <a:solidFill>
                  <a:schemeClr val="hlink"/>
                </a:solidFill>
                <a:latin typeface="Arial" charset="0"/>
                <a:ea typeface="ＭＳ Ｐゴシック" charset="0"/>
              </a:defRPr>
            </a:lvl3pPr>
            <a:lvl4pPr marL="1600200" indent="-228600" defTabSz="455613">
              <a:defRPr sz="2200">
                <a:solidFill>
                  <a:schemeClr val="hlink"/>
                </a:solidFill>
                <a:latin typeface="Arial" charset="0"/>
                <a:ea typeface="ＭＳ Ｐゴシック" charset="0"/>
              </a:defRPr>
            </a:lvl4pPr>
            <a:lvl5pPr marL="2057400" indent="-228600" defTabSz="455613">
              <a:defRPr sz="2200">
                <a:solidFill>
                  <a:schemeClr val="hlink"/>
                </a:solidFill>
                <a:latin typeface="Arial" charset="0"/>
                <a:ea typeface="ＭＳ Ｐゴシック" charset="0"/>
              </a:defRPr>
            </a:lvl5pPr>
            <a:lvl6pPr marL="2514600" indent="-228600" defTabSz="455613"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5613"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5613"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5613" eaLnBrk="0" fontAlgn="base" hangingPunct="0">
              <a:spcBef>
                <a:spcPct val="0"/>
              </a:spcBef>
              <a:spcAft>
                <a:spcPct val="0"/>
              </a:spcAft>
              <a:defRPr sz="2200">
                <a:solidFill>
                  <a:schemeClr val="hlink"/>
                </a:solidFill>
                <a:latin typeface="Arial" charset="0"/>
                <a:ea typeface="ＭＳ Ｐゴシック" charset="0"/>
              </a:defRPr>
            </a:lvl9pPr>
          </a:lstStyle>
          <a:p>
            <a:pPr eaLnBrk="0" fontAlgn="base" hangingPunct="0">
              <a:spcBef>
                <a:spcPct val="0"/>
              </a:spcBef>
              <a:spcAft>
                <a:spcPct val="0"/>
              </a:spcAft>
            </a:pPr>
            <a:r>
              <a:rPr lang="en-US" sz="2800" smtClean="0">
                <a:solidFill>
                  <a:srgbClr val="00B2EF"/>
                </a:solidFill>
                <a:cs typeface="Arial" charset="0"/>
              </a:rPr>
              <a:t>Business APIs provide real value across industries</a:t>
            </a:r>
          </a:p>
        </p:txBody>
      </p:sp>
      <p:pic>
        <p:nvPicPr>
          <p:cNvPr id="3994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13" y="3084513"/>
            <a:ext cx="17510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6113" y="971550"/>
            <a:ext cx="4052887" cy="178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4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650" y="3770313"/>
            <a:ext cx="2633663"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2652713"/>
            <a:ext cx="3879850" cy="2084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7" name="TextBox 30"/>
          <p:cNvSpPr txBox="1">
            <a:spLocks noChangeArrowheads="1"/>
          </p:cNvSpPr>
          <p:nvPr/>
        </p:nvSpPr>
        <p:spPr bwMode="auto">
          <a:xfrm>
            <a:off x="3357563" y="3644900"/>
            <a:ext cx="14112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39" tIns="41020" rIns="82039" bIns="41020">
            <a:spAutoFit/>
          </a:bodyPr>
          <a:lstStyle>
            <a:lvl1pPr defTabSz="455613">
              <a:defRPr sz="2200">
                <a:solidFill>
                  <a:schemeClr val="hlink"/>
                </a:solidFill>
                <a:latin typeface="Arial" charset="0"/>
                <a:ea typeface="ＭＳ Ｐゴシック" charset="0"/>
                <a:cs typeface="ＭＳ Ｐゴシック" charset="0"/>
              </a:defRPr>
            </a:lvl1pPr>
            <a:lvl2pPr marL="742950" indent="-285750" defTabSz="455613">
              <a:defRPr sz="2200">
                <a:solidFill>
                  <a:schemeClr val="hlink"/>
                </a:solidFill>
                <a:latin typeface="Arial" charset="0"/>
                <a:ea typeface="ＭＳ Ｐゴシック" charset="0"/>
              </a:defRPr>
            </a:lvl2pPr>
            <a:lvl3pPr marL="1143000" indent="-228600" defTabSz="455613">
              <a:defRPr sz="2200">
                <a:solidFill>
                  <a:schemeClr val="hlink"/>
                </a:solidFill>
                <a:latin typeface="Arial" charset="0"/>
                <a:ea typeface="ＭＳ Ｐゴシック" charset="0"/>
              </a:defRPr>
            </a:lvl3pPr>
            <a:lvl4pPr marL="1600200" indent="-228600" defTabSz="455613">
              <a:defRPr sz="2200">
                <a:solidFill>
                  <a:schemeClr val="hlink"/>
                </a:solidFill>
                <a:latin typeface="Arial" charset="0"/>
                <a:ea typeface="ＭＳ Ｐゴシック" charset="0"/>
              </a:defRPr>
            </a:lvl4pPr>
            <a:lvl5pPr marL="2057400" indent="-228600" defTabSz="455613">
              <a:defRPr sz="2200">
                <a:solidFill>
                  <a:schemeClr val="hlink"/>
                </a:solidFill>
                <a:latin typeface="Arial" charset="0"/>
                <a:ea typeface="ＭＳ Ｐゴシック" charset="0"/>
              </a:defRPr>
            </a:lvl5pPr>
            <a:lvl6pPr marL="2514600" indent="-228600" defTabSz="455613"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5613"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5613"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5613" eaLnBrk="0" fontAlgn="base" hangingPunct="0">
              <a:spcBef>
                <a:spcPct val="0"/>
              </a:spcBef>
              <a:spcAft>
                <a:spcPct val="0"/>
              </a:spcAft>
              <a:defRPr sz="2200">
                <a:solidFill>
                  <a:schemeClr val="hlink"/>
                </a:solidFill>
                <a:latin typeface="Arial" charset="0"/>
                <a:ea typeface="ＭＳ Ｐゴシック" charset="0"/>
              </a:defRPr>
            </a:lvl9pPr>
          </a:lstStyle>
          <a:p>
            <a:pPr algn="ctr" eaLnBrk="0" fontAlgn="base" hangingPunct="0">
              <a:spcBef>
                <a:spcPct val="0"/>
              </a:spcBef>
              <a:spcAft>
                <a:spcPct val="0"/>
              </a:spcAft>
            </a:pPr>
            <a:r>
              <a:rPr lang="en-US" smtClean="0">
                <a:solidFill>
                  <a:srgbClr val="000000"/>
                </a:solidFill>
                <a:latin typeface="Calibri" charset="0"/>
                <a:cs typeface="Arial" charset="0"/>
              </a:rPr>
              <a:t>Public APIs</a:t>
            </a:r>
          </a:p>
        </p:txBody>
      </p:sp>
      <p:sp>
        <p:nvSpPr>
          <p:cNvPr id="23" name="Oval 17"/>
          <p:cNvSpPr>
            <a:spLocks noChangeArrowheads="1"/>
          </p:cNvSpPr>
          <p:nvPr/>
        </p:nvSpPr>
        <p:spPr bwMode="auto">
          <a:xfrm>
            <a:off x="7660172" y="1311417"/>
            <a:ext cx="706389" cy="707557"/>
          </a:xfrm>
          <a:prstGeom prst="ellipse">
            <a:avLst/>
          </a:prstGeom>
          <a:gradFill rotWithShape="0">
            <a:gsLst>
              <a:gs pos="0">
                <a:srgbClr val="77CFF5"/>
              </a:gs>
              <a:gs pos="100000">
                <a:srgbClr val="19B9F0"/>
              </a:gs>
            </a:gsLst>
            <a:lin ang="7200000"/>
          </a:gradFill>
          <a:ln w="38100" algn="ctr">
            <a:solidFill>
              <a:schemeClr val="bg1"/>
            </a:solidFill>
            <a:round/>
            <a:headEnd/>
            <a:tailEnd/>
          </a:ln>
          <a:effectLst>
            <a:reflection blurRad="6350" stA="52000" endA="300" endPos="35000" dir="5400000" sy="-100000" algn="bl" rotWithShape="0"/>
          </a:effectLst>
        </p:spPr>
        <p:txBody>
          <a:bodyPr lIns="82039" tIns="41020" rIns="82039" bIns="41020"/>
          <a:lstStyle/>
          <a:p>
            <a:pPr defTabSz="456188" eaLnBrk="0" hangingPunct="0">
              <a:lnSpc>
                <a:spcPct val="90000"/>
              </a:lnSpc>
              <a:defRPr/>
            </a:pPr>
            <a:endParaRPr lang="en-US" sz="2200" dirty="0">
              <a:solidFill>
                <a:srgbClr val="000000"/>
              </a:solidFill>
              <a:latin typeface="Arial"/>
              <a:ea typeface="ＭＳ Ｐゴシック" charset="0"/>
              <a:cs typeface="Arial" charset="0"/>
            </a:endParaRPr>
          </a:p>
        </p:txBody>
      </p:sp>
      <p:pic>
        <p:nvPicPr>
          <p:cNvPr id="39949" name="Picture 72" descr="API.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51763" y="1403350"/>
            <a:ext cx="5175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0" name="Group 35"/>
          <p:cNvGrpSpPr>
            <a:grpSpLocks/>
          </p:cNvGrpSpPr>
          <p:nvPr/>
        </p:nvGrpSpPr>
        <p:grpSpPr bwMode="auto">
          <a:xfrm>
            <a:off x="2201863" y="1511300"/>
            <a:ext cx="631825" cy="630238"/>
            <a:chOff x="2714298" y="2162070"/>
            <a:chExt cx="695008" cy="714269"/>
          </a:xfrm>
        </p:grpSpPr>
        <p:sp>
          <p:nvSpPr>
            <p:cNvPr id="25" name="Oval 45"/>
            <p:cNvSpPr>
              <a:spLocks noChangeArrowheads="1"/>
            </p:cNvSpPr>
            <p:nvPr/>
          </p:nvSpPr>
          <p:spPr bwMode="auto">
            <a:xfrm>
              <a:off x="2714298" y="2162070"/>
              <a:ext cx="695008" cy="714269"/>
            </a:xfrm>
            <a:prstGeom prst="ellipse">
              <a:avLst/>
            </a:prstGeom>
            <a:gradFill rotWithShape="1">
              <a:gsLst>
                <a:gs pos="0">
                  <a:srgbClr val="77CFF5"/>
                </a:gs>
                <a:gs pos="100000">
                  <a:srgbClr val="19B9F0"/>
                </a:gs>
              </a:gsLst>
              <a:lin ang="5400000" scaled="1"/>
            </a:gradFill>
            <a:ln w="9525">
              <a:noFill/>
              <a:round/>
              <a:headEnd/>
              <a:tailEnd/>
            </a:ln>
            <a:effectLst>
              <a:reflection blurRad="6350" stA="52000" endA="300" endPos="35000" dir="5400000" sy="-100000" algn="bl" rotWithShape="0"/>
            </a:effectLst>
          </p:spPr>
          <p:txBody>
            <a:bodyPr lIns="101775" tIns="50888" rIns="101775" bIns="50888"/>
            <a:lstStyle/>
            <a:p>
              <a:pPr defTabSz="456188" eaLnBrk="0" fontAlgn="base" hangingPunct="0">
                <a:lnSpc>
                  <a:spcPct val="90000"/>
                </a:lnSpc>
                <a:spcBef>
                  <a:spcPct val="0"/>
                </a:spcBef>
                <a:spcAft>
                  <a:spcPct val="0"/>
                </a:spcAft>
                <a:defRPr/>
              </a:pPr>
              <a:endParaRPr lang="en-US" sz="2200" dirty="0">
                <a:solidFill>
                  <a:srgbClr val="7889FB"/>
                </a:solidFill>
                <a:latin typeface="Calibri"/>
                <a:ea typeface="ＭＳ Ｐゴシック" charset="0"/>
                <a:cs typeface="Arial" charset="0"/>
              </a:endParaRPr>
            </a:p>
          </p:txBody>
        </p:sp>
        <p:pic>
          <p:nvPicPr>
            <p:cNvPr id="39964" name="Picture 25" descr="Mobile01.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25602" y="2331191"/>
              <a:ext cx="282893" cy="41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Rounded Rectangle 31"/>
          <p:cNvSpPr/>
          <p:nvPr/>
        </p:nvSpPr>
        <p:spPr>
          <a:xfrm>
            <a:off x="5264727" y="4939179"/>
            <a:ext cx="3532909" cy="1215468"/>
          </a:xfrm>
          <a:prstGeom prst="roundRect">
            <a:avLst/>
          </a:prstGeom>
          <a:effectLst>
            <a:outerShdw blurRad="63500" sx="102000" sy="102000" algn="ctr" rotWithShape="0">
              <a:prstClr val="black">
                <a:alpha val="40000"/>
              </a:prstClr>
            </a:outerShdw>
            <a:reflection blurRad="6350" stA="50000" endA="300" endPos="385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lIns="82039" tIns="41020" rIns="82039" bIns="41020" anchor="ctr"/>
          <a:lstStyle/>
          <a:p>
            <a:pPr algn="ctr" defTabSz="455719" eaLnBrk="0" fontAlgn="base" hangingPunct="0">
              <a:spcBef>
                <a:spcPct val="0"/>
              </a:spcBef>
              <a:spcAft>
                <a:spcPct val="0"/>
              </a:spcAft>
              <a:defRPr/>
            </a:pPr>
            <a:endParaRPr lang="en-US" sz="2200" dirty="0">
              <a:solidFill>
                <a:prstClr val="white"/>
              </a:solidFill>
              <a:latin typeface="Arial"/>
              <a:cs typeface="Arial"/>
            </a:endParaRPr>
          </a:p>
        </p:txBody>
      </p:sp>
      <p:pic>
        <p:nvPicPr>
          <p:cNvPr id="39952"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8925" y="5513388"/>
            <a:ext cx="33591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1925" y="5110163"/>
            <a:ext cx="8302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4" name="Group 46"/>
          <p:cNvGrpSpPr>
            <a:grpSpLocks/>
          </p:cNvGrpSpPr>
          <p:nvPr/>
        </p:nvGrpSpPr>
        <p:grpSpPr bwMode="auto">
          <a:xfrm>
            <a:off x="3810000" y="4479925"/>
            <a:ext cx="630238" cy="630238"/>
            <a:chOff x="4191000" y="5076931"/>
            <a:chExt cx="693262" cy="714269"/>
          </a:xfrm>
        </p:grpSpPr>
        <p:sp>
          <p:nvSpPr>
            <p:cNvPr id="39961" name="Oval 41"/>
            <p:cNvSpPr>
              <a:spLocks noChangeArrowheads="1"/>
            </p:cNvSpPr>
            <p:nvPr/>
          </p:nvSpPr>
          <p:spPr bwMode="auto">
            <a:xfrm>
              <a:off x="4191000" y="5076931"/>
              <a:ext cx="693262" cy="714269"/>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101680" tIns="50841" rIns="101680" bIns="50841"/>
            <a:lstStyle/>
            <a:p>
              <a:pPr defTabSz="455613" eaLnBrk="0" fontAlgn="base" hangingPunct="0">
                <a:lnSpc>
                  <a:spcPct val="90000"/>
                </a:lnSpc>
                <a:spcBef>
                  <a:spcPct val="0"/>
                </a:spcBef>
                <a:spcAft>
                  <a:spcPct val="0"/>
                </a:spcAft>
              </a:pPr>
              <a:endParaRPr lang="en-US" sz="2200" smtClean="0">
                <a:solidFill>
                  <a:srgbClr val="7889FB"/>
                </a:solidFill>
                <a:latin typeface="Calibri" charset="0"/>
                <a:ea typeface="ＭＳ Ｐゴシック" charset="0"/>
                <a:cs typeface="Arial" charset="0"/>
              </a:endParaRPr>
            </a:p>
          </p:txBody>
        </p:sp>
        <p:pic>
          <p:nvPicPr>
            <p:cNvPr id="39962" name="Picture 28" descr="Mobile01.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337685" y="5265823"/>
              <a:ext cx="412115" cy="31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5" name="Group 3"/>
          <p:cNvGrpSpPr>
            <a:grpSpLocks/>
          </p:cNvGrpSpPr>
          <p:nvPr/>
        </p:nvGrpSpPr>
        <p:grpSpPr bwMode="auto">
          <a:xfrm>
            <a:off x="879475" y="3906838"/>
            <a:ext cx="1771650" cy="1404937"/>
            <a:chOff x="100" y="1200"/>
            <a:chExt cx="2504" cy="2448"/>
          </a:xfrm>
        </p:grpSpPr>
        <p:pic>
          <p:nvPicPr>
            <p:cNvPr id="39959" name="Picture 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0" y="1205"/>
              <a:ext cx="1157"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0" name="Picture 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440" y="1200"/>
              <a:ext cx="1164"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6" name="Group 45"/>
          <p:cNvGrpSpPr>
            <a:grpSpLocks/>
          </p:cNvGrpSpPr>
          <p:nvPr/>
        </p:nvGrpSpPr>
        <p:grpSpPr bwMode="auto">
          <a:xfrm>
            <a:off x="1885950" y="3014663"/>
            <a:ext cx="630238" cy="630237"/>
            <a:chOff x="-1600200" y="3945201"/>
            <a:chExt cx="693262" cy="714269"/>
          </a:xfrm>
        </p:grpSpPr>
        <p:sp>
          <p:nvSpPr>
            <p:cNvPr id="39957" name="Oval 41"/>
            <p:cNvSpPr>
              <a:spLocks noChangeArrowheads="1"/>
            </p:cNvSpPr>
            <p:nvPr/>
          </p:nvSpPr>
          <p:spPr bwMode="auto">
            <a:xfrm>
              <a:off x="-1600200" y="3945201"/>
              <a:ext cx="693262" cy="714269"/>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101680" tIns="50841" rIns="101680" bIns="50841"/>
            <a:lstStyle/>
            <a:p>
              <a:pPr defTabSz="455613" eaLnBrk="0" fontAlgn="base" hangingPunct="0">
                <a:lnSpc>
                  <a:spcPct val="90000"/>
                </a:lnSpc>
                <a:spcBef>
                  <a:spcPct val="0"/>
                </a:spcBef>
                <a:spcAft>
                  <a:spcPct val="0"/>
                </a:spcAft>
              </a:pPr>
              <a:endParaRPr lang="en-US" sz="2200" smtClean="0">
                <a:solidFill>
                  <a:srgbClr val="7889FB"/>
                </a:solidFill>
                <a:latin typeface="Calibri" charset="0"/>
                <a:ea typeface="ＭＳ Ｐゴシック" charset="0"/>
                <a:cs typeface="Arial" charset="0"/>
              </a:endParaRPr>
            </a:p>
          </p:txBody>
        </p:sp>
        <p:pic>
          <p:nvPicPr>
            <p:cNvPr id="39958" name="Picture 3" descr="C:\Mike\Connectivity Decks\API Discussion\images\Car.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0182" y="4202295"/>
              <a:ext cx="559582" cy="2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606915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2057400" y="6477000"/>
            <a:ext cx="4800599" cy="365125"/>
          </a:xfrm>
        </p:spPr>
        <p:txBody>
          <a:bodyPr/>
          <a:lstStyle/>
          <a:p>
            <a:r>
              <a:rPr lang="en-US" dirty="0" smtClean="0">
                <a:solidFill>
                  <a:schemeClr val="bg1">
                    <a:lumMod val="50000"/>
                  </a:schemeClr>
                </a:solidFill>
              </a:rPr>
              <a:t>Banking and Financial Markets Workshop</a:t>
            </a:r>
            <a:endParaRPr lang="en-US" dirty="0">
              <a:solidFill>
                <a:schemeClr val="bg1">
                  <a:lumMod val="50000"/>
                </a:schemeClr>
              </a:solidFill>
            </a:endParaRPr>
          </a:p>
        </p:txBody>
      </p:sp>
      <p:sp>
        <p:nvSpPr>
          <p:cNvPr id="39" name="Slide Number Placeholder 38"/>
          <p:cNvSpPr>
            <a:spLocks noGrp="1"/>
          </p:cNvSpPr>
          <p:nvPr>
            <p:ph type="sldNum" sz="quarter" idx="11"/>
          </p:nvPr>
        </p:nvSpPr>
        <p:spPr/>
        <p:txBody>
          <a:bodyPr/>
          <a:lstStyle/>
          <a:p>
            <a:fld id="{2A013F82-EE5E-44EE-A61D-E31C6657F26F}" type="slidenum">
              <a:rPr lang="en-US" smtClean="0">
                <a:solidFill>
                  <a:schemeClr val="bg1">
                    <a:lumMod val="50000"/>
                  </a:schemeClr>
                </a:solidFill>
              </a:rPr>
              <a:pPr/>
              <a:t>13</a:t>
            </a:fld>
            <a:endParaRPr lang="en-US">
              <a:solidFill>
                <a:schemeClr val="bg1">
                  <a:lumMod val="50000"/>
                </a:schemeClr>
              </a:solidFill>
            </a:endParaRPr>
          </a:p>
        </p:txBody>
      </p:sp>
      <p:sp>
        <p:nvSpPr>
          <p:cNvPr id="2" name="Title 1"/>
          <p:cNvSpPr>
            <a:spLocks noGrp="1"/>
          </p:cNvSpPr>
          <p:nvPr>
            <p:ph type="title"/>
          </p:nvPr>
        </p:nvSpPr>
        <p:spPr/>
        <p:txBody>
          <a:bodyPr/>
          <a:lstStyle/>
          <a:p>
            <a:r>
              <a:rPr lang="en-US" dirty="0" smtClean="0">
                <a:solidFill>
                  <a:schemeClr val="tx1"/>
                </a:solidFill>
              </a:rPr>
              <a:t>API Business Models</a:t>
            </a:r>
            <a:endParaRPr lang="en-US" dirty="0">
              <a:solidFill>
                <a:schemeClr val="tx1"/>
              </a:solidFill>
            </a:endParaRPr>
          </a:p>
        </p:txBody>
      </p:sp>
      <p:sp>
        <p:nvSpPr>
          <p:cNvPr id="7" name="Rectangle 6"/>
          <p:cNvSpPr>
            <a:spLocks noChangeArrowheads="1"/>
          </p:cNvSpPr>
          <p:nvPr/>
        </p:nvSpPr>
        <p:spPr bwMode="auto">
          <a:xfrm>
            <a:off x="1000273" y="2425833"/>
            <a:ext cx="1654369" cy="132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3038" indent="-173038">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eaLnBrk="0" hangingPunct="0">
              <a:lnSpc>
                <a:spcPct val="95000"/>
              </a:lnSpc>
              <a:spcBef>
                <a:spcPct val="50000"/>
              </a:spcBef>
              <a:buClr>
                <a:prstClr val="white"/>
              </a:buClr>
              <a:buFont typeface="Wingdings" panose="05000000000000000000" pitchFamily="2" charset="2"/>
              <a:buChar char="§"/>
            </a:pPr>
            <a:r>
              <a:rPr lang="en-US" sz="1200" dirty="0">
                <a:solidFill>
                  <a:srgbClr val="000000"/>
                </a:solidFill>
                <a:latin typeface="Helvetica Neue"/>
                <a:cs typeface="Helvetica Neue"/>
              </a:rPr>
              <a:t>Drives Adoptions of APIs</a:t>
            </a:r>
          </a:p>
          <a:p>
            <a:pPr defTabSz="914400" eaLnBrk="0" hangingPunct="0">
              <a:lnSpc>
                <a:spcPct val="95000"/>
              </a:lnSpc>
              <a:spcBef>
                <a:spcPct val="50000"/>
              </a:spcBef>
              <a:buClr>
                <a:prstClr val="white"/>
              </a:buClr>
              <a:buFont typeface="Wingdings" panose="05000000000000000000" pitchFamily="2" charset="2"/>
              <a:buChar char="§"/>
            </a:pPr>
            <a:r>
              <a:rPr lang="en-US" sz="1200" dirty="0">
                <a:solidFill>
                  <a:srgbClr val="000000"/>
                </a:solidFill>
                <a:latin typeface="Helvetica Neue"/>
                <a:cs typeface="Helvetica Neue"/>
              </a:rPr>
              <a:t>Typically low valued assets</a:t>
            </a:r>
          </a:p>
          <a:p>
            <a:pPr defTabSz="914400" eaLnBrk="0" hangingPunct="0">
              <a:lnSpc>
                <a:spcPct val="95000"/>
              </a:lnSpc>
              <a:spcBef>
                <a:spcPct val="50000"/>
              </a:spcBef>
              <a:buClr>
                <a:prstClr val="white"/>
              </a:buClr>
              <a:buFont typeface="Wingdings" panose="05000000000000000000" pitchFamily="2" charset="2"/>
              <a:buChar char="§"/>
            </a:pPr>
            <a:r>
              <a:rPr lang="en-US" sz="1200" dirty="0">
                <a:solidFill>
                  <a:srgbClr val="000000"/>
                </a:solidFill>
                <a:latin typeface="Helvetica Neue"/>
                <a:cs typeface="Helvetica Neue"/>
              </a:rPr>
              <a:t>Drive brand loyalty</a:t>
            </a:r>
          </a:p>
          <a:p>
            <a:pPr defTabSz="914400" eaLnBrk="0" hangingPunct="0">
              <a:lnSpc>
                <a:spcPct val="95000"/>
              </a:lnSpc>
              <a:spcBef>
                <a:spcPct val="50000"/>
              </a:spcBef>
              <a:buClr>
                <a:prstClr val="white"/>
              </a:buClr>
              <a:buFont typeface="Wingdings" panose="05000000000000000000" pitchFamily="2" charset="2"/>
              <a:buChar char="§"/>
            </a:pPr>
            <a:r>
              <a:rPr lang="en-US" sz="1200" dirty="0">
                <a:solidFill>
                  <a:srgbClr val="000000"/>
                </a:solidFill>
                <a:latin typeface="Helvetica Neue"/>
                <a:cs typeface="Helvetica Neue"/>
              </a:rPr>
              <a:t>Enter new channels</a:t>
            </a:r>
          </a:p>
        </p:txBody>
      </p:sp>
      <p:sp>
        <p:nvSpPr>
          <p:cNvPr id="8" name="Text Box 9"/>
          <p:cNvSpPr txBox="1">
            <a:spLocks noChangeArrowheads="1"/>
          </p:cNvSpPr>
          <p:nvPr/>
        </p:nvSpPr>
        <p:spPr bwMode="auto">
          <a:xfrm>
            <a:off x="1001560" y="1983741"/>
            <a:ext cx="174964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algn="ctr" defTabSz="914400">
              <a:lnSpc>
                <a:spcPct val="90000"/>
              </a:lnSpc>
            </a:pPr>
            <a:r>
              <a:rPr lang="en-US" sz="1600" b="1" dirty="0">
                <a:solidFill>
                  <a:srgbClr val="99CC00"/>
                </a:solidFill>
              </a:rPr>
              <a:t>For Free</a:t>
            </a:r>
          </a:p>
        </p:txBody>
      </p:sp>
      <p:sp>
        <p:nvSpPr>
          <p:cNvPr id="9" name="Rectangle 26"/>
          <p:cNvSpPr>
            <a:spLocks noChangeArrowheads="1"/>
          </p:cNvSpPr>
          <p:nvPr/>
        </p:nvSpPr>
        <p:spPr bwMode="auto">
          <a:xfrm>
            <a:off x="1053058" y="4899286"/>
            <a:ext cx="1580985" cy="106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400" dirty="0">
                <a:solidFill>
                  <a:srgbClr val="000000"/>
                </a:solidFill>
                <a:latin typeface="Helvetica Neue"/>
                <a:cs typeface="Helvetica Neue"/>
              </a:rPr>
              <a:t>Facebook Login API provides free authentication for any Web / mobile app</a:t>
            </a:r>
          </a:p>
        </p:txBody>
      </p:sp>
      <p:pic>
        <p:nvPicPr>
          <p:cNvPr id="10" name="Picture 18" descr="http://t2.gstatic.com/images?q=tbn:ANd9GcQTrHaeM93S1zBAmaJ3kV1pRYeZvumq7lCI-oKWJ9L-Z29KhigCp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195" y="4341026"/>
            <a:ext cx="993909" cy="46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p:cNvSpPr txBox="1">
            <a:spLocks noChangeArrowheads="1"/>
          </p:cNvSpPr>
          <p:nvPr/>
        </p:nvSpPr>
        <p:spPr bwMode="auto">
          <a:xfrm>
            <a:off x="1053058" y="3892479"/>
            <a:ext cx="10335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200" i="1" dirty="0">
                <a:solidFill>
                  <a:srgbClr val="FFFFFF"/>
                </a:solidFill>
              </a:rPr>
              <a:t>Example:</a:t>
            </a:r>
          </a:p>
        </p:txBody>
      </p:sp>
      <p:sp>
        <p:nvSpPr>
          <p:cNvPr id="12" name="Text Box 10"/>
          <p:cNvSpPr txBox="1">
            <a:spLocks noChangeArrowheads="1"/>
          </p:cNvSpPr>
          <p:nvPr/>
        </p:nvSpPr>
        <p:spPr bwMode="auto">
          <a:xfrm>
            <a:off x="2796261" y="1983741"/>
            <a:ext cx="1713592"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algn="ctr" defTabSz="914400">
              <a:lnSpc>
                <a:spcPct val="90000"/>
              </a:lnSpc>
            </a:pPr>
            <a:r>
              <a:rPr lang="en-US" sz="1600" b="1">
                <a:solidFill>
                  <a:srgbClr val="99CC00"/>
                </a:solidFill>
              </a:rPr>
              <a:t>Developer Pays</a:t>
            </a:r>
          </a:p>
        </p:txBody>
      </p:sp>
      <p:sp>
        <p:nvSpPr>
          <p:cNvPr id="13" name="Rectangle 18"/>
          <p:cNvSpPr>
            <a:spLocks noChangeArrowheads="1"/>
          </p:cNvSpPr>
          <p:nvPr/>
        </p:nvSpPr>
        <p:spPr bwMode="auto">
          <a:xfrm>
            <a:off x="2855483" y="2425832"/>
            <a:ext cx="1654370" cy="1308526"/>
          </a:xfrm>
          <a:prstGeom prst="rect">
            <a:avLst/>
          </a:prstGeom>
          <a:noFill/>
          <a:ln w="9525">
            <a:noFill/>
            <a:miter lim="800000"/>
            <a:headEnd/>
            <a:tailEnd/>
          </a:ln>
        </p:spPr>
        <p:txBody>
          <a:bodyPr lIns="0" tIns="0" rIns="0" bIns="0"/>
          <a:lstStyle/>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Business Asset must be of high value to the Developer</a:t>
            </a:r>
          </a:p>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For example, marketing analytics, news, </a:t>
            </a:r>
          </a:p>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Capabilities such as credit checks</a:t>
            </a:r>
          </a:p>
          <a:p>
            <a:pPr marL="200818" indent="-200818" defTabSz="914400">
              <a:lnSpc>
                <a:spcPct val="95000"/>
              </a:lnSpc>
              <a:spcBef>
                <a:spcPts val="424"/>
              </a:spcBef>
              <a:spcAft>
                <a:spcPts val="212"/>
              </a:spcAft>
              <a:buClr>
                <a:srgbClr val="6699CC"/>
              </a:buClr>
              <a:buSzPct val="115000"/>
              <a:buFont typeface="Wingdings" pitchFamily="2" charset="2"/>
              <a:buChar char=""/>
              <a:defRPr/>
            </a:pPr>
            <a:endParaRPr lang="en-US" sz="1200" dirty="0">
              <a:solidFill>
                <a:srgbClr val="000000"/>
              </a:solidFill>
              <a:latin typeface="Helvetica Neue"/>
              <a:cs typeface="Helvetica Neue"/>
            </a:endParaRPr>
          </a:p>
          <a:p>
            <a:pPr marL="200818" indent="-200818" defTabSz="914400">
              <a:lnSpc>
                <a:spcPct val="95000"/>
              </a:lnSpc>
              <a:spcBef>
                <a:spcPts val="424"/>
              </a:spcBef>
              <a:spcAft>
                <a:spcPts val="212"/>
              </a:spcAft>
              <a:buClr>
                <a:srgbClr val="6699CC"/>
              </a:buClr>
              <a:buSzPct val="115000"/>
              <a:buFont typeface="Wingdings" pitchFamily="2" charset="2"/>
              <a:buChar char=""/>
              <a:defRPr/>
            </a:pPr>
            <a:endParaRPr lang="en-US" sz="1200" dirty="0">
              <a:solidFill>
                <a:srgbClr val="000000"/>
              </a:solidFill>
              <a:latin typeface="Helvetica Neue"/>
              <a:cs typeface="Helvetica Neue"/>
            </a:endParaRPr>
          </a:p>
          <a:p>
            <a:pPr marL="200818" indent="-200818" defTabSz="914400">
              <a:lnSpc>
                <a:spcPct val="95000"/>
              </a:lnSpc>
              <a:spcBef>
                <a:spcPts val="424"/>
              </a:spcBef>
              <a:spcAft>
                <a:spcPts val="212"/>
              </a:spcAft>
              <a:buClr>
                <a:srgbClr val="6699CC"/>
              </a:buClr>
              <a:buSzPct val="115000"/>
              <a:defRPr/>
            </a:pPr>
            <a:endParaRPr lang="en-US" sz="1200" dirty="0">
              <a:solidFill>
                <a:srgbClr val="000000"/>
              </a:solidFill>
              <a:latin typeface="Helvetica Neue"/>
              <a:cs typeface="Helvetica Neue"/>
            </a:endParaRPr>
          </a:p>
        </p:txBody>
      </p:sp>
      <p:sp>
        <p:nvSpPr>
          <p:cNvPr id="14" name="Rectangle 27"/>
          <p:cNvSpPr>
            <a:spLocks noChangeArrowheads="1"/>
          </p:cNvSpPr>
          <p:nvPr/>
        </p:nvSpPr>
        <p:spPr bwMode="auto">
          <a:xfrm>
            <a:off x="2868359" y="4899286"/>
            <a:ext cx="1753502" cy="87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400" dirty="0" smtClean="0">
                <a:solidFill>
                  <a:srgbClr val="000000"/>
                </a:solidFill>
                <a:latin typeface="Helvetica Neue"/>
                <a:cs typeface="Helvetica Neue"/>
              </a:rPr>
              <a:t>Alchemy ML APIs, provide various ML algorithms as a service</a:t>
            </a:r>
            <a:endParaRPr lang="en-US" sz="1400" dirty="0">
              <a:solidFill>
                <a:srgbClr val="000000"/>
              </a:solidFill>
              <a:latin typeface="Helvetica Neue"/>
              <a:cs typeface="Helvetica Neue"/>
            </a:endParaRPr>
          </a:p>
        </p:txBody>
      </p:sp>
      <p:sp>
        <p:nvSpPr>
          <p:cNvPr id="16" name="TextBox 33"/>
          <p:cNvSpPr txBox="1">
            <a:spLocks noChangeArrowheads="1"/>
          </p:cNvSpPr>
          <p:nvPr/>
        </p:nvSpPr>
        <p:spPr bwMode="auto">
          <a:xfrm>
            <a:off x="2855483" y="3892479"/>
            <a:ext cx="10335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200" i="1">
                <a:solidFill>
                  <a:srgbClr val="FFFFFF"/>
                </a:solidFill>
              </a:rPr>
              <a:t>Example:</a:t>
            </a:r>
          </a:p>
        </p:txBody>
      </p:sp>
      <p:sp>
        <p:nvSpPr>
          <p:cNvPr id="17" name="Text Box 11"/>
          <p:cNvSpPr txBox="1">
            <a:spLocks noChangeArrowheads="1"/>
          </p:cNvSpPr>
          <p:nvPr/>
        </p:nvSpPr>
        <p:spPr bwMode="auto">
          <a:xfrm>
            <a:off x="4156227" y="1983741"/>
            <a:ext cx="2607526"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algn="ctr" defTabSz="914400">
              <a:lnSpc>
                <a:spcPct val="90000"/>
              </a:lnSpc>
            </a:pPr>
            <a:r>
              <a:rPr lang="en-US" sz="1600" b="1">
                <a:solidFill>
                  <a:srgbClr val="99CC00"/>
                </a:solidFill>
              </a:rPr>
              <a:t>Developer Gets Paid</a:t>
            </a:r>
          </a:p>
        </p:txBody>
      </p:sp>
      <p:sp>
        <p:nvSpPr>
          <p:cNvPr id="18" name="Rectangle 17"/>
          <p:cNvSpPr>
            <a:spLocks noChangeArrowheads="1"/>
          </p:cNvSpPr>
          <p:nvPr/>
        </p:nvSpPr>
        <p:spPr bwMode="auto">
          <a:xfrm>
            <a:off x="4637310" y="2425833"/>
            <a:ext cx="1606734" cy="1321434"/>
          </a:xfrm>
          <a:prstGeom prst="rect">
            <a:avLst/>
          </a:prstGeom>
          <a:noFill/>
          <a:ln w="9525">
            <a:noFill/>
            <a:miter lim="800000"/>
            <a:headEnd/>
            <a:tailEnd/>
          </a:ln>
        </p:spPr>
        <p:txBody>
          <a:bodyPr lIns="0" tIns="0" rIns="0" bIns="0"/>
          <a:lstStyle/>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Provides incentive for developer to leverage web API</a:t>
            </a:r>
          </a:p>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Ad placements</a:t>
            </a:r>
          </a:p>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Percentage of revenue sold product or services</a:t>
            </a:r>
          </a:p>
        </p:txBody>
      </p:sp>
      <p:pic>
        <p:nvPicPr>
          <p:cNvPr id="19" name="Picture 22" descr="http://site-reference.com/wp-content/uploads/2012/04/custom-google-adsense-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1205" y="4213561"/>
            <a:ext cx="1344095" cy="60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8"/>
          <p:cNvSpPr>
            <a:spLocks noChangeArrowheads="1"/>
          </p:cNvSpPr>
          <p:nvPr/>
        </p:nvSpPr>
        <p:spPr bwMode="auto">
          <a:xfrm>
            <a:off x="4647610" y="4899286"/>
            <a:ext cx="1617034" cy="12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400">
                <a:solidFill>
                  <a:srgbClr val="000000"/>
                </a:solidFill>
                <a:latin typeface="Helvetica Neue"/>
                <a:cs typeface="Helvetica Neue"/>
              </a:rPr>
              <a:t>Google AdSense APIs pay developers who include advertising content into apps</a:t>
            </a:r>
          </a:p>
        </p:txBody>
      </p:sp>
      <p:sp>
        <p:nvSpPr>
          <p:cNvPr id="21" name="TextBox 34"/>
          <p:cNvSpPr txBox="1">
            <a:spLocks noChangeArrowheads="1"/>
          </p:cNvSpPr>
          <p:nvPr/>
        </p:nvSpPr>
        <p:spPr bwMode="auto">
          <a:xfrm>
            <a:off x="4647610" y="3892479"/>
            <a:ext cx="10335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200" i="1">
                <a:solidFill>
                  <a:srgbClr val="FFFFFF"/>
                </a:solidFill>
              </a:rPr>
              <a:t>Example:</a:t>
            </a:r>
          </a:p>
        </p:txBody>
      </p:sp>
      <p:sp>
        <p:nvSpPr>
          <p:cNvPr id="22" name="Text Box 12"/>
          <p:cNvSpPr txBox="1">
            <a:spLocks noChangeArrowheads="1"/>
          </p:cNvSpPr>
          <p:nvPr/>
        </p:nvSpPr>
        <p:spPr bwMode="auto">
          <a:xfrm>
            <a:off x="6367640" y="1983741"/>
            <a:ext cx="1749641" cy="31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algn="ctr" defTabSz="914400">
              <a:lnSpc>
                <a:spcPct val="90000"/>
              </a:lnSpc>
            </a:pPr>
            <a:r>
              <a:rPr lang="en-US" sz="1600" b="1">
                <a:solidFill>
                  <a:srgbClr val="99CC00"/>
                </a:solidFill>
              </a:rPr>
              <a:t>Indirect</a:t>
            </a:r>
          </a:p>
        </p:txBody>
      </p:sp>
      <p:sp>
        <p:nvSpPr>
          <p:cNvPr id="23" name="Rectangle 15"/>
          <p:cNvSpPr>
            <a:spLocks noChangeArrowheads="1"/>
          </p:cNvSpPr>
          <p:nvPr/>
        </p:nvSpPr>
        <p:spPr bwMode="auto">
          <a:xfrm>
            <a:off x="6439736" y="2425833"/>
            <a:ext cx="1606734" cy="1466647"/>
          </a:xfrm>
          <a:prstGeom prst="rect">
            <a:avLst/>
          </a:prstGeom>
          <a:noFill/>
          <a:ln w="9525">
            <a:noFill/>
            <a:miter lim="800000"/>
            <a:headEnd/>
            <a:tailEnd/>
          </a:ln>
        </p:spPr>
        <p:txBody>
          <a:bodyPr lIns="0" tIns="0" rIns="0" bIns="0"/>
          <a:lstStyle/>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Use of API achieves some goal that drives business model.</a:t>
            </a:r>
          </a:p>
          <a:p>
            <a:pPr marL="122286" indent="-122286" defTabSz="914400">
              <a:lnSpc>
                <a:spcPct val="95000"/>
              </a:lnSpc>
              <a:spcBef>
                <a:spcPct val="50000"/>
              </a:spcBef>
              <a:buClr>
                <a:prstClr val="white"/>
              </a:buClr>
              <a:buSzPct val="115000"/>
              <a:buFont typeface="Wingdings" pitchFamily="2" charset="2"/>
              <a:buChar char="§"/>
              <a:defRPr/>
            </a:pPr>
            <a:r>
              <a:rPr lang="en-US" sz="1200" dirty="0">
                <a:solidFill>
                  <a:srgbClr val="000000"/>
                </a:solidFill>
                <a:latin typeface="Helvetica Neue"/>
                <a:cs typeface="Helvetica Neue"/>
              </a:rPr>
              <a:t>E.g. Increase awareness of specific content, or offerings</a:t>
            </a:r>
          </a:p>
          <a:p>
            <a:pPr marL="200818" indent="-200818" defTabSz="914400">
              <a:lnSpc>
                <a:spcPct val="95000"/>
              </a:lnSpc>
              <a:spcBef>
                <a:spcPts val="424"/>
              </a:spcBef>
              <a:spcAft>
                <a:spcPts val="212"/>
              </a:spcAft>
              <a:buClr>
                <a:srgbClr val="6699CC"/>
              </a:buClr>
              <a:buSzPct val="115000"/>
              <a:defRPr/>
            </a:pPr>
            <a:endParaRPr lang="en-US" sz="1200" dirty="0">
              <a:solidFill>
                <a:srgbClr val="000000"/>
              </a:solidFill>
              <a:latin typeface="Helvetica Neue"/>
              <a:cs typeface="Helvetica Neue"/>
            </a:endParaRPr>
          </a:p>
        </p:txBody>
      </p:sp>
      <p:sp>
        <p:nvSpPr>
          <p:cNvPr id="24" name="Rectangle 29"/>
          <p:cNvSpPr>
            <a:spLocks noChangeArrowheads="1"/>
          </p:cNvSpPr>
          <p:nvPr/>
        </p:nvSpPr>
        <p:spPr bwMode="auto">
          <a:xfrm>
            <a:off x="6439736" y="4899286"/>
            <a:ext cx="1691706" cy="145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400">
                <a:solidFill>
                  <a:srgbClr val="000000"/>
                </a:solidFill>
                <a:latin typeface="Helvetica Neue"/>
                <a:cs typeface="Helvetica Neue"/>
              </a:rPr>
              <a:t>eBay Trading APIs offer developers access to trading services extending the reach of listings and transactions </a:t>
            </a:r>
          </a:p>
        </p:txBody>
      </p:sp>
      <p:sp>
        <p:nvSpPr>
          <p:cNvPr id="25" name="TextBox 35"/>
          <p:cNvSpPr txBox="1">
            <a:spLocks noChangeArrowheads="1"/>
          </p:cNvSpPr>
          <p:nvPr/>
        </p:nvSpPr>
        <p:spPr bwMode="auto">
          <a:xfrm>
            <a:off x="6501533" y="3892479"/>
            <a:ext cx="10335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914400">
              <a:lnSpc>
                <a:spcPct val="90000"/>
              </a:lnSpc>
            </a:pPr>
            <a:r>
              <a:rPr lang="en-US" sz="1200" i="1">
                <a:solidFill>
                  <a:srgbClr val="FFFFFF"/>
                </a:solidFill>
              </a:rPr>
              <a:t>Example:</a:t>
            </a:r>
          </a:p>
        </p:txBody>
      </p:sp>
      <p:pic>
        <p:nvPicPr>
          <p:cNvPr id="26" name="Picture 1" descr="C:\MANJUNATH\manjunath_from _old\WORKS\Connectivity\JaimeDAnna\API Webinar Slides\Images\EB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6926" y="4255512"/>
            <a:ext cx="1027383" cy="5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Mike\Connectivity Decks\API Discussion\images\Cred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6261" y="972092"/>
            <a:ext cx="1750928" cy="97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Mike\Connectivity Decks\API Discussion\images\Decis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7640" y="981772"/>
            <a:ext cx="1749641" cy="97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descr="C:\Mike\Connectivity Decks\API Discussion\images\mobile-payme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214" y="981772"/>
            <a:ext cx="1749641" cy="97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 descr="C:\Mike\Connectivity Decks\API Discussion\images\Fr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261" y="981772"/>
            <a:ext cx="1749641" cy="97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p:nvPr/>
        </p:nvCxnSpPr>
        <p:spPr bwMode="auto">
          <a:xfrm>
            <a:off x="1067220" y="2343545"/>
            <a:ext cx="1605446"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2" name="Straight Connector 31"/>
          <p:cNvCxnSpPr/>
          <p:nvPr/>
        </p:nvCxnSpPr>
        <p:spPr bwMode="auto">
          <a:xfrm>
            <a:off x="2850334" y="2343545"/>
            <a:ext cx="1605447"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3" name="Straight Connector 32"/>
          <p:cNvCxnSpPr/>
          <p:nvPr/>
        </p:nvCxnSpPr>
        <p:spPr bwMode="auto">
          <a:xfrm>
            <a:off x="4656623" y="2343545"/>
            <a:ext cx="1605446"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4" name="Straight Connector 33"/>
          <p:cNvCxnSpPr/>
          <p:nvPr/>
        </p:nvCxnSpPr>
        <p:spPr bwMode="auto">
          <a:xfrm>
            <a:off x="6443599" y="2343545"/>
            <a:ext cx="1606734"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5" name="Straight Connector 34"/>
          <p:cNvCxnSpPr/>
          <p:nvPr/>
        </p:nvCxnSpPr>
        <p:spPr bwMode="auto">
          <a:xfrm>
            <a:off x="1053058" y="3815033"/>
            <a:ext cx="1605447"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6" name="Straight Connector 35"/>
          <p:cNvCxnSpPr/>
          <p:nvPr/>
        </p:nvCxnSpPr>
        <p:spPr bwMode="auto">
          <a:xfrm>
            <a:off x="2836172" y="3815033"/>
            <a:ext cx="1605446"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7" name="Straight Connector 36"/>
          <p:cNvCxnSpPr/>
          <p:nvPr/>
        </p:nvCxnSpPr>
        <p:spPr bwMode="auto">
          <a:xfrm>
            <a:off x="4642460" y="3815033"/>
            <a:ext cx="1606734"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cxnSp>
        <p:nvCxnSpPr>
          <p:cNvPr id="38" name="Straight Connector 37"/>
          <p:cNvCxnSpPr/>
          <p:nvPr/>
        </p:nvCxnSpPr>
        <p:spPr bwMode="auto">
          <a:xfrm>
            <a:off x="6430724" y="3815033"/>
            <a:ext cx="1605446" cy="0"/>
          </a:xfrm>
          <a:prstGeom prst="line">
            <a:avLst/>
          </a:prstGeom>
          <a:noFill/>
          <a:ln w="9525" cap="flat" cmpd="sng" algn="ctr">
            <a:solidFill>
              <a:schemeClr val="bg2">
                <a:lumMod val="40000"/>
                <a:lumOff val="60000"/>
              </a:schemeClr>
            </a:solidFill>
            <a:prstDash val="solid"/>
            <a:round/>
            <a:headEnd type="none" w="med" len="med"/>
            <a:tailEnd type="none" w="med" len="med"/>
          </a:ln>
          <a:effectLst/>
        </p:spPr>
      </p:cxnSp>
      <p:pic>
        <p:nvPicPr>
          <p:cNvPr id="41" name="Picture 40"/>
          <p:cNvPicPr>
            <a:picLocks noChangeAspect="1"/>
          </p:cNvPicPr>
          <p:nvPr/>
        </p:nvPicPr>
        <p:blipFill>
          <a:blip r:embed="rId10"/>
          <a:stretch>
            <a:fillRect/>
          </a:stretch>
        </p:blipFill>
        <p:spPr>
          <a:xfrm>
            <a:off x="2796261" y="4255512"/>
            <a:ext cx="1880149" cy="535888"/>
          </a:xfrm>
          <a:prstGeom prst="rect">
            <a:avLst/>
          </a:prstGeom>
        </p:spPr>
      </p:pic>
    </p:spTree>
    <p:extLst>
      <p:ext uri="{BB962C8B-B14F-4D97-AF65-F5344CB8AC3E}">
        <p14:creationId xmlns:p14="http://schemas.microsoft.com/office/powerpoint/2010/main" val="2968562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7" descr="C:\Mike\Next Generation Platform\Images\social_busin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075" y="1366838"/>
            <a:ext cx="8128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rc 8"/>
          <p:cNvSpPr/>
          <p:nvPr/>
        </p:nvSpPr>
        <p:spPr bwMode="auto">
          <a:xfrm>
            <a:off x="2732088" y="1677988"/>
            <a:ext cx="3751262" cy="3749675"/>
          </a:xfrm>
          <a:prstGeom prst="arc">
            <a:avLst>
              <a:gd name="adj1" fmla="val 16438802"/>
              <a:gd name="adj2" fmla="val 15812700"/>
            </a:avLst>
          </a:prstGeom>
          <a:noFill/>
          <a:ln w="57150" cap="flat" cmpd="sng" algn="ctr">
            <a:solidFill>
              <a:schemeClr val="bg1">
                <a:lumMod val="50000"/>
              </a:schemeClr>
            </a:solidFill>
            <a:prstDash val="sysDash"/>
            <a:round/>
            <a:headEnd type="triangle" w="med" len="med"/>
            <a:tailEnd type="none" w="med" len="med"/>
          </a:ln>
          <a:effectLst/>
        </p:spPr>
        <p:txBody>
          <a:bodyPr lIns="91173" tIns="45590" rIns="91173" bIns="45590"/>
          <a:lstStyle/>
          <a:p>
            <a:pPr defTabSz="455374" eaLnBrk="0" hangingPunct="0">
              <a:lnSpc>
                <a:spcPct val="90000"/>
              </a:lnSpc>
              <a:defRPr/>
            </a:pPr>
            <a:endParaRPr lang="en-US" sz="2200" dirty="0">
              <a:solidFill>
                <a:srgbClr val="000000"/>
              </a:solidFill>
              <a:latin typeface="Arial" pitchFamily="34" charset="0"/>
              <a:ea typeface="ＭＳ Ｐゴシック" charset="0"/>
              <a:cs typeface="Arial"/>
            </a:endParaRPr>
          </a:p>
        </p:txBody>
      </p:sp>
      <p:pic>
        <p:nvPicPr>
          <p:cNvPr id="41987" name="Picture 4" descr="C:\Mike\Connectivity Decks\API Discussion\images\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088" y="1506538"/>
            <a:ext cx="641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C:\Mike\Next Generation Platform\Images\BAO_icon__png_form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312863"/>
            <a:ext cx="877888"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49"/>
          <p:cNvSpPr>
            <a:spLocks noChangeArrowheads="1"/>
          </p:cNvSpPr>
          <p:nvPr/>
        </p:nvSpPr>
        <p:spPr bwMode="auto">
          <a:xfrm>
            <a:off x="487363" y="2157413"/>
            <a:ext cx="9445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Big Data</a:t>
            </a:r>
            <a:endParaRPr lang="en-US" sz="1600" smtClean="0">
              <a:solidFill>
                <a:srgbClr val="000000"/>
              </a:solidFill>
              <a:latin typeface="Helvetica Neue Light" charset="0"/>
              <a:ea typeface="ヒラギノ角ゴ ProN W3" charset="0"/>
              <a:cs typeface="ヒラギノ角ゴ ProN W3" charset="0"/>
            </a:endParaRPr>
          </a:p>
        </p:txBody>
      </p:sp>
      <p:sp>
        <p:nvSpPr>
          <p:cNvPr id="41990" name="Rectangle 52"/>
          <p:cNvSpPr>
            <a:spLocks noChangeArrowheads="1"/>
          </p:cNvSpPr>
          <p:nvPr/>
        </p:nvSpPr>
        <p:spPr bwMode="auto">
          <a:xfrm>
            <a:off x="1704975" y="2157413"/>
            <a:ext cx="785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Assets</a:t>
            </a:r>
            <a:endParaRPr lang="en-US" sz="1600" smtClean="0">
              <a:solidFill>
                <a:srgbClr val="000000"/>
              </a:solidFill>
              <a:latin typeface="Helvetica Neue Light" charset="0"/>
              <a:ea typeface="ヒラギノ角ゴ ProN W3" charset="0"/>
              <a:cs typeface="ヒラギノ角ゴ ProN W3" charset="0"/>
            </a:endParaRPr>
          </a:p>
        </p:txBody>
      </p:sp>
      <p:sp>
        <p:nvSpPr>
          <p:cNvPr id="41991" name="Line 7"/>
          <p:cNvSpPr>
            <a:spLocks noChangeShapeType="1"/>
          </p:cNvSpPr>
          <p:nvPr/>
        </p:nvSpPr>
        <p:spPr bwMode="auto">
          <a:xfrm>
            <a:off x="1514475" y="1598613"/>
            <a:ext cx="0" cy="715962"/>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lIns="91173" tIns="45590" rIns="91173" bIns="45590"/>
          <a:lstStyle/>
          <a:p>
            <a:pPr defTabSz="914400" eaLnBrk="0" fontAlgn="base" hangingPunct="0">
              <a:spcBef>
                <a:spcPct val="0"/>
              </a:spcBef>
              <a:spcAft>
                <a:spcPct val="0"/>
              </a:spcAft>
            </a:pPr>
            <a:endParaRPr lang="en-US" sz="2200" smtClean="0">
              <a:solidFill>
                <a:srgbClr val="00B2EF"/>
              </a:solidFill>
              <a:latin typeface="Arial" charset="0"/>
              <a:ea typeface="ＭＳ Ｐゴシック" charset="0"/>
              <a:cs typeface="ＭＳ Ｐゴシック" charset="0"/>
            </a:endParaRPr>
          </a:p>
        </p:txBody>
      </p:sp>
      <p:sp>
        <p:nvSpPr>
          <p:cNvPr id="16" name="Rectangle 15"/>
          <p:cNvSpPr/>
          <p:nvPr/>
        </p:nvSpPr>
        <p:spPr>
          <a:xfrm>
            <a:off x="504825" y="2568575"/>
            <a:ext cx="2093913" cy="871538"/>
          </a:xfrm>
          <a:prstGeom prst="rect">
            <a:avLst/>
          </a:prstGeom>
        </p:spPr>
        <p:txBody>
          <a:bodyPr lIns="91173" tIns="45590" rIns="91173" bIns="45590">
            <a:spAutoFit/>
          </a:bodyPr>
          <a:lstStyle/>
          <a:p>
            <a:pPr defTabSz="455374" eaLnBrk="0" hangingPunct="0">
              <a:lnSpc>
                <a:spcPct val="90000"/>
              </a:lnSpc>
              <a:spcBef>
                <a:spcPct val="50000"/>
              </a:spcBef>
              <a:buClr>
                <a:srgbClr val="000000"/>
              </a:buClr>
              <a:defRPr/>
            </a:pPr>
            <a:r>
              <a:rPr lang="en-US" sz="1400" b="1" kern="0" dirty="0">
                <a:solidFill>
                  <a:srgbClr val="00B2EF"/>
                </a:solidFill>
                <a:latin typeface="Arial"/>
                <a:ea typeface="ＭＳ Ｐゴシック" charset="0"/>
                <a:cs typeface="Arial"/>
              </a:rPr>
              <a:t>Big data </a:t>
            </a:r>
            <a:r>
              <a:rPr lang="en-US" sz="1400" kern="0" dirty="0">
                <a:solidFill>
                  <a:srgbClr val="000000"/>
                </a:solidFill>
                <a:latin typeface="Arial"/>
                <a:ea typeface="ＭＳ Ｐゴシック" charset="0"/>
                <a:cs typeface="Arial"/>
              </a:rPr>
              <a:t>sources provide insights that are shared and monetized through APIs</a:t>
            </a:r>
          </a:p>
        </p:txBody>
      </p:sp>
      <p:sp>
        <p:nvSpPr>
          <p:cNvPr id="41993" name="Rectangle 57"/>
          <p:cNvSpPr>
            <a:spLocks noChangeArrowheads="1"/>
          </p:cNvSpPr>
          <p:nvPr/>
        </p:nvSpPr>
        <p:spPr bwMode="auto">
          <a:xfrm>
            <a:off x="6864350" y="2155825"/>
            <a:ext cx="715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Social</a:t>
            </a:r>
            <a:endParaRPr lang="en-US" sz="1600" smtClean="0">
              <a:solidFill>
                <a:srgbClr val="000000"/>
              </a:solidFill>
              <a:latin typeface="Helvetica Neue Light" charset="0"/>
              <a:ea typeface="ヒラギノ角ゴ ProN W3" charset="0"/>
              <a:cs typeface="ヒラギノ角ゴ ProN W3" charset="0"/>
            </a:endParaRPr>
          </a:p>
        </p:txBody>
      </p:sp>
      <p:sp>
        <p:nvSpPr>
          <p:cNvPr id="41994" name="Rectangle 58"/>
          <p:cNvSpPr>
            <a:spLocks noChangeArrowheads="1"/>
          </p:cNvSpPr>
          <p:nvPr/>
        </p:nvSpPr>
        <p:spPr bwMode="auto">
          <a:xfrm>
            <a:off x="8040688" y="2155825"/>
            <a:ext cx="696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Users</a:t>
            </a:r>
            <a:endParaRPr lang="en-US" sz="1600" smtClean="0">
              <a:solidFill>
                <a:srgbClr val="000000"/>
              </a:solidFill>
              <a:latin typeface="Helvetica Neue Light" charset="0"/>
              <a:ea typeface="ヒラギノ角ゴ ProN W3" charset="0"/>
              <a:cs typeface="ヒラギノ角ゴ ProN W3" charset="0"/>
            </a:endParaRPr>
          </a:p>
        </p:txBody>
      </p:sp>
      <p:sp>
        <p:nvSpPr>
          <p:cNvPr id="41995" name="Line 7"/>
          <p:cNvSpPr>
            <a:spLocks noChangeShapeType="1"/>
          </p:cNvSpPr>
          <p:nvPr/>
        </p:nvSpPr>
        <p:spPr bwMode="auto">
          <a:xfrm>
            <a:off x="7826375" y="1597025"/>
            <a:ext cx="0" cy="714375"/>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lIns="91173" tIns="45590" rIns="91173" bIns="45590"/>
          <a:lstStyle/>
          <a:p>
            <a:pPr defTabSz="914400" eaLnBrk="0" fontAlgn="base" hangingPunct="0">
              <a:spcBef>
                <a:spcPct val="0"/>
              </a:spcBef>
              <a:spcAft>
                <a:spcPct val="0"/>
              </a:spcAft>
            </a:pPr>
            <a:endParaRPr lang="en-US" sz="2200" smtClean="0">
              <a:solidFill>
                <a:srgbClr val="00B2EF"/>
              </a:solidFill>
              <a:latin typeface="Arial" charset="0"/>
              <a:ea typeface="ＭＳ Ｐゴシック" charset="0"/>
              <a:cs typeface="ＭＳ Ｐゴシック" charset="0"/>
            </a:endParaRPr>
          </a:p>
        </p:txBody>
      </p:sp>
      <p:sp>
        <p:nvSpPr>
          <p:cNvPr id="20" name="Rectangle 19"/>
          <p:cNvSpPr/>
          <p:nvPr/>
        </p:nvSpPr>
        <p:spPr>
          <a:xfrm>
            <a:off x="6818313" y="2576513"/>
            <a:ext cx="2238375" cy="871537"/>
          </a:xfrm>
          <a:prstGeom prst="rect">
            <a:avLst/>
          </a:prstGeom>
        </p:spPr>
        <p:txBody>
          <a:bodyPr lIns="91173" tIns="45590" rIns="91173" bIns="45590">
            <a:spAutoFit/>
          </a:bodyPr>
          <a:lstStyle/>
          <a:p>
            <a:pPr defTabSz="455374" eaLnBrk="0" hangingPunct="0">
              <a:lnSpc>
                <a:spcPct val="90000"/>
              </a:lnSpc>
              <a:spcBef>
                <a:spcPct val="50000"/>
              </a:spcBef>
              <a:buClr>
                <a:srgbClr val="000000"/>
              </a:buClr>
              <a:defRPr/>
            </a:pPr>
            <a:r>
              <a:rPr lang="en-US" sz="1400" b="1" kern="0" dirty="0">
                <a:solidFill>
                  <a:srgbClr val="00B2EF"/>
                </a:solidFill>
                <a:latin typeface="Arial"/>
                <a:ea typeface="ＭＳ Ｐゴシック" charset="0"/>
                <a:cs typeface="Arial"/>
              </a:rPr>
              <a:t>Social</a:t>
            </a:r>
            <a:r>
              <a:rPr lang="en-US" sz="1400" b="1" kern="0" dirty="0">
                <a:solidFill>
                  <a:srgbClr val="808080"/>
                </a:solidFill>
                <a:latin typeface="Arial"/>
                <a:ea typeface="ＭＳ Ｐゴシック" charset="0"/>
                <a:cs typeface="Arial"/>
              </a:rPr>
              <a:t> </a:t>
            </a:r>
            <a:r>
              <a:rPr lang="en-US" sz="1400" b="1" kern="0" dirty="0">
                <a:solidFill>
                  <a:srgbClr val="00B2EF"/>
                </a:solidFill>
                <a:latin typeface="Arial"/>
                <a:ea typeface="ＭＳ Ｐゴシック" charset="0"/>
                <a:cs typeface="Arial"/>
              </a:rPr>
              <a:t>APIs</a:t>
            </a:r>
            <a:r>
              <a:rPr lang="en-US" sz="1400" b="1" kern="0" dirty="0">
                <a:solidFill>
                  <a:srgbClr val="808080"/>
                </a:solidFill>
                <a:latin typeface="Arial"/>
                <a:ea typeface="ＭＳ Ｐゴシック" charset="0"/>
                <a:cs typeface="Arial"/>
              </a:rPr>
              <a:t> </a:t>
            </a:r>
            <a:r>
              <a:rPr lang="en-US" sz="1400" kern="0" dirty="0">
                <a:solidFill>
                  <a:srgbClr val="000000"/>
                </a:solidFill>
                <a:latin typeface="Arial"/>
                <a:ea typeface="ＭＳ Ｐゴシック" charset="0"/>
                <a:cs typeface="Arial"/>
              </a:rPr>
              <a:t>fuel personalized experiences for users and new business models</a:t>
            </a:r>
          </a:p>
        </p:txBody>
      </p:sp>
      <p:pic>
        <p:nvPicPr>
          <p:cNvPr id="41997" name="Picture 3" descr="C:\Mike\Connectivity Decks\API Discussion\images\Asse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725" y="1500188"/>
            <a:ext cx="6381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5" descr="C:\Mike\Connectivity Decks\API Discussion\images\WebAp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613" y="4086225"/>
            <a:ext cx="639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9" name="Rectangle 31"/>
          <p:cNvSpPr>
            <a:spLocks noChangeArrowheads="1"/>
          </p:cNvSpPr>
          <p:nvPr/>
        </p:nvSpPr>
        <p:spPr bwMode="auto">
          <a:xfrm>
            <a:off x="554038" y="4732338"/>
            <a:ext cx="708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Cloud</a:t>
            </a:r>
            <a:endParaRPr lang="en-US" sz="1600" smtClean="0">
              <a:solidFill>
                <a:srgbClr val="000000"/>
              </a:solidFill>
              <a:latin typeface="Helvetica Neue Light" charset="0"/>
              <a:ea typeface="ヒラギノ角ゴ ProN W3" charset="0"/>
              <a:cs typeface="ヒラギノ角ゴ ProN W3" charset="0"/>
            </a:endParaRPr>
          </a:p>
        </p:txBody>
      </p:sp>
      <p:sp>
        <p:nvSpPr>
          <p:cNvPr id="42000" name="Rectangle 32"/>
          <p:cNvSpPr>
            <a:spLocks noChangeArrowheads="1"/>
          </p:cNvSpPr>
          <p:nvPr/>
        </p:nvSpPr>
        <p:spPr bwMode="auto">
          <a:xfrm>
            <a:off x="1487488" y="4732338"/>
            <a:ext cx="11207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Web Apps</a:t>
            </a:r>
            <a:endParaRPr lang="en-US" sz="1600" smtClean="0">
              <a:solidFill>
                <a:srgbClr val="000000"/>
              </a:solidFill>
              <a:latin typeface="Helvetica Neue Light" charset="0"/>
              <a:ea typeface="ヒラギノ角ゴ ProN W3" charset="0"/>
              <a:cs typeface="ヒラギノ角ゴ ProN W3" charset="0"/>
            </a:endParaRPr>
          </a:p>
        </p:txBody>
      </p:sp>
      <p:sp>
        <p:nvSpPr>
          <p:cNvPr id="42001" name="Line 7"/>
          <p:cNvSpPr>
            <a:spLocks noChangeShapeType="1"/>
          </p:cNvSpPr>
          <p:nvPr/>
        </p:nvSpPr>
        <p:spPr bwMode="auto">
          <a:xfrm>
            <a:off x="1501775" y="4173538"/>
            <a:ext cx="0" cy="717550"/>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lIns="91173" tIns="45590" rIns="91173" bIns="45590"/>
          <a:lstStyle/>
          <a:p>
            <a:pPr defTabSz="914400" eaLnBrk="0" fontAlgn="base" hangingPunct="0">
              <a:spcBef>
                <a:spcPct val="0"/>
              </a:spcBef>
              <a:spcAft>
                <a:spcPct val="0"/>
              </a:spcAft>
            </a:pPr>
            <a:endParaRPr lang="en-US" sz="2200" smtClean="0">
              <a:solidFill>
                <a:srgbClr val="00B2EF"/>
              </a:solidFill>
              <a:latin typeface="Arial" charset="0"/>
              <a:ea typeface="ＭＳ Ｐゴシック" charset="0"/>
              <a:cs typeface="ＭＳ Ｐゴシック" charset="0"/>
            </a:endParaRPr>
          </a:p>
        </p:txBody>
      </p:sp>
      <p:sp>
        <p:nvSpPr>
          <p:cNvPr id="26" name="Rectangle 25"/>
          <p:cNvSpPr/>
          <p:nvPr/>
        </p:nvSpPr>
        <p:spPr>
          <a:xfrm>
            <a:off x="493713" y="5143500"/>
            <a:ext cx="2438400" cy="871538"/>
          </a:xfrm>
          <a:prstGeom prst="rect">
            <a:avLst/>
          </a:prstGeom>
        </p:spPr>
        <p:txBody>
          <a:bodyPr lIns="91173" tIns="45590" rIns="91173" bIns="45590">
            <a:spAutoFit/>
          </a:bodyPr>
          <a:lstStyle/>
          <a:p>
            <a:pPr defTabSz="455374" eaLnBrk="0" hangingPunct="0">
              <a:lnSpc>
                <a:spcPct val="90000"/>
              </a:lnSpc>
              <a:spcBef>
                <a:spcPct val="50000"/>
              </a:spcBef>
              <a:buClr>
                <a:srgbClr val="000000"/>
              </a:buClr>
              <a:defRPr/>
            </a:pPr>
            <a:r>
              <a:rPr lang="en-US" sz="1400" b="1" kern="0" dirty="0">
                <a:solidFill>
                  <a:srgbClr val="00B2EF"/>
                </a:solidFill>
                <a:latin typeface="Arial"/>
                <a:ea typeface="ＭＳ Ｐゴシック" charset="0"/>
                <a:cs typeface="Arial"/>
              </a:rPr>
              <a:t>Cloud services </a:t>
            </a:r>
            <a:r>
              <a:rPr lang="en-US" sz="1400" kern="0" dirty="0">
                <a:solidFill>
                  <a:srgbClr val="00B2EF"/>
                </a:solidFill>
                <a:latin typeface="Arial"/>
                <a:ea typeface="ＭＳ Ｐゴシック" charset="0"/>
                <a:cs typeface="Arial"/>
              </a:rPr>
              <a:t>are exposed through Web APIs enabling rapid composition environments</a:t>
            </a:r>
          </a:p>
        </p:txBody>
      </p:sp>
      <p:pic>
        <p:nvPicPr>
          <p:cNvPr id="42003" name="Picture 2" descr="C:\Mike\Next Generation Platform\Images\mobile_Icon_N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2600" y="3944938"/>
            <a:ext cx="80486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4" name="Rectangle 43"/>
          <p:cNvSpPr>
            <a:spLocks noChangeArrowheads="1"/>
          </p:cNvSpPr>
          <p:nvPr/>
        </p:nvSpPr>
        <p:spPr bwMode="auto">
          <a:xfrm>
            <a:off x="6864350" y="4735513"/>
            <a:ext cx="7667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Mobile</a:t>
            </a:r>
            <a:endParaRPr lang="en-US" sz="1600" smtClean="0">
              <a:solidFill>
                <a:srgbClr val="000000"/>
              </a:solidFill>
              <a:latin typeface="Helvetica Neue Light" charset="0"/>
              <a:ea typeface="ヒラギノ角ゴ ProN W3" charset="0"/>
              <a:cs typeface="ヒラギノ角ゴ ProN W3" charset="0"/>
            </a:endParaRPr>
          </a:p>
        </p:txBody>
      </p:sp>
      <p:sp>
        <p:nvSpPr>
          <p:cNvPr id="42005" name="Rectangle 44"/>
          <p:cNvSpPr>
            <a:spLocks noChangeArrowheads="1"/>
          </p:cNvSpPr>
          <p:nvPr/>
        </p:nvSpPr>
        <p:spPr bwMode="auto">
          <a:xfrm>
            <a:off x="8040688" y="4735513"/>
            <a:ext cx="6604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173" tIns="45590" rIns="91173" bIns="45590">
            <a:spAutoFit/>
          </a:bodyPr>
          <a:lstStyle/>
          <a:p>
            <a:pPr defTabSz="454025" eaLnBrk="0" fontAlgn="base" hangingPunct="0">
              <a:lnSpc>
                <a:spcPct val="90000"/>
              </a:lnSpc>
              <a:spcBef>
                <a:spcPct val="0"/>
              </a:spcBef>
              <a:spcAft>
                <a:spcPct val="0"/>
              </a:spcAft>
            </a:pPr>
            <a:r>
              <a:rPr lang="en-US" sz="1600" smtClean="0">
                <a:solidFill>
                  <a:srgbClr val="000000"/>
                </a:solidFill>
                <a:latin typeface="Helvetica Neue Light" charset="0"/>
                <a:ea typeface="ヒラギノ角ゴ ProN W3" charset="0"/>
                <a:cs typeface="ヒラギノ角ゴ ProN W3" charset="0"/>
                <a:sym typeface="Wingdings" charset="0"/>
              </a:rPr>
              <a:t>Apps</a:t>
            </a:r>
            <a:endParaRPr lang="en-US" sz="1600" smtClean="0">
              <a:solidFill>
                <a:srgbClr val="000000"/>
              </a:solidFill>
              <a:latin typeface="Helvetica Neue Light" charset="0"/>
              <a:ea typeface="ヒラギノ角ゴ ProN W3" charset="0"/>
              <a:cs typeface="ヒラギノ角ゴ ProN W3" charset="0"/>
            </a:endParaRPr>
          </a:p>
        </p:txBody>
      </p:sp>
      <p:sp>
        <p:nvSpPr>
          <p:cNvPr id="42006" name="Line 7"/>
          <p:cNvSpPr>
            <a:spLocks noChangeShapeType="1"/>
          </p:cNvSpPr>
          <p:nvPr/>
        </p:nvSpPr>
        <p:spPr bwMode="auto">
          <a:xfrm>
            <a:off x="7826375" y="4176713"/>
            <a:ext cx="0" cy="715962"/>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lIns="91173" tIns="45590" rIns="91173" bIns="45590"/>
          <a:lstStyle/>
          <a:p>
            <a:pPr defTabSz="914400" eaLnBrk="0" fontAlgn="base" hangingPunct="0">
              <a:spcBef>
                <a:spcPct val="0"/>
              </a:spcBef>
              <a:spcAft>
                <a:spcPct val="0"/>
              </a:spcAft>
            </a:pPr>
            <a:endParaRPr lang="en-US" sz="2200" smtClean="0">
              <a:solidFill>
                <a:srgbClr val="00B2EF"/>
              </a:solidFill>
              <a:latin typeface="Arial" charset="0"/>
              <a:ea typeface="ＭＳ Ｐゴシック" charset="0"/>
              <a:cs typeface="ＭＳ Ｐゴシック" charset="0"/>
            </a:endParaRPr>
          </a:p>
        </p:txBody>
      </p:sp>
      <p:sp>
        <p:nvSpPr>
          <p:cNvPr id="31" name="Rectangle 30"/>
          <p:cNvSpPr/>
          <p:nvPr/>
        </p:nvSpPr>
        <p:spPr>
          <a:xfrm>
            <a:off x="6818313" y="5133975"/>
            <a:ext cx="2085975" cy="873125"/>
          </a:xfrm>
          <a:prstGeom prst="rect">
            <a:avLst/>
          </a:prstGeom>
        </p:spPr>
        <p:txBody>
          <a:bodyPr lIns="91173" tIns="45590" rIns="91173" bIns="45590">
            <a:spAutoFit/>
          </a:bodyPr>
          <a:lstStyle/>
          <a:p>
            <a:pPr defTabSz="455374" eaLnBrk="0" hangingPunct="0">
              <a:lnSpc>
                <a:spcPct val="90000"/>
              </a:lnSpc>
              <a:spcBef>
                <a:spcPct val="50000"/>
              </a:spcBef>
              <a:buClr>
                <a:srgbClr val="000000"/>
              </a:buClr>
              <a:defRPr/>
            </a:pPr>
            <a:r>
              <a:rPr lang="en-US" sz="1400" b="1" kern="0" dirty="0">
                <a:solidFill>
                  <a:srgbClr val="00B2EF"/>
                </a:solidFill>
                <a:latin typeface="Arial"/>
                <a:ea typeface="ＭＳ Ｐゴシック" charset="0"/>
                <a:cs typeface="Arial"/>
              </a:rPr>
              <a:t>Mobile applications </a:t>
            </a:r>
            <a:r>
              <a:rPr lang="en-US" sz="1400" kern="0" dirty="0">
                <a:solidFill>
                  <a:srgbClr val="00B2EF"/>
                </a:solidFill>
                <a:latin typeface="Arial"/>
                <a:ea typeface="ＭＳ Ｐゴシック" charset="0"/>
                <a:cs typeface="Arial"/>
              </a:rPr>
              <a:t>make calls to back end services through Web APIs</a:t>
            </a:r>
          </a:p>
        </p:txBody>
      </p:sp>
      <p:pic>
        <p:nvPicPr>
          <p:cNvPr id="42008" name="Picture 2" descr="C:\Mike\Connectivity Decks\API Discussion\images\App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3388" y="4083050"/>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9" name="Picture 6" descr="C:\Mike\Next Generation Platform\Images\smarter_planet_clou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288" y="4049713"/>
            <a:ext cx="7556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0" name="Oval 56"/>
          <p:cNvSpPr>
            <a:spLocks noChangeArrowheads="1"/>
          </p:cNvSpPr>
          <p:nvPr/>
        </p:nvSpPr>
        <p:spPr bwMode="auto">
          <a:xfrm>
            <a:off x="2903538" y="2000250"/>
            <a:ext cx="685800" cy="687388"/>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1173" tIns="45590" rIns="91173" bIns="45590"/>
          <a:lstStyle/>
          <a:p>
            <a:pPr defTabSz="454025" eaLnBrk="0" fontAlgn="base" hangingPunct="0">
              <a:lnSpc>
                <a:spcPct val="90000"/>
              </a:lnSpc>
              <a:spcBef>
                <a:spcPct val="0"/>
              </a:spcBef>
              <a:spcAft>
                <a:spcPct val="0"/>
              </a:spcAft>
            </a:pPr>
            <a:endParaRPr lang="en-US" sz="2200" smtClean="0">
              <a:solidFill>
                <a:srgbClr val="000000"/>
              </a:solidFill>
              <a:latin typeface="Helvetica Neue Light" charset="0"/>
              <a:ea typeface="ヒラギノ角ゴ ProN W3" charset="0"/>
              <a:cs typeface="ヒラギノ角ゴ ProN W3" charset="0"/>
            </a:endParaRPr>
          </a:p>
        </p:txBody>
      </p:sp>
      <p:pic>
        <p:nvPicPr>
          <p:cNvPr id="42011" name="Picture 2" descr="C:\Mike\Connectivity Decks\API Discussion\images\Gears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7200" y="2116138"/>
            <a:ext cx="4905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2" name="Oval 63"/>
          <p:cNvSpPr>
            <a:spLocks noChangeArrowheads="1"/>
          </p:cNvSpPr>
          <p:nvPr/>
        </p:nvSpPr>
        <p:spPr bwMode="auto">
          <a:xfrm>
            <a:off x="5605463" y="1952625"/>
            <a:ext cx="687387" cy="684213"/>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1173" tIns="45590" rIns="91173" bIns="45590"/>
          <a:lstStyle/>
          <a:p>
            <a:pPr defTabSz="454025" eaLnBrk="0" fontAlgn="base" hangingPunct="0">
              <a:lnSpc>
                <a:spcPct val="90000"/>
              </a:lnSpc>
              <a:spcBef>
                <a:spcPct val="0"/>
              </a:spcBef>
              <a:spcAft>
                <a:spcPct val="0"/>
              </a:spcAft>
            </a:pPr>
            <a:endParaRPr lang="en-US" sz="2200" smtClean="0">
              <a:solidFill>
                <a:srgbClr val="000000"/>
              </a:solidFill>
              <a:latin typeface="Helvetica Neue Light" charset="0"/>
              <a:ea typeface="ヒラギノ角ゴ ProN W3" charset="0"/>
              <a:cs typeface="ヒラギノ角ゴ ProN W3" charset="0"/>
            </a:endParaRPr>
          </a:p>
        </p:txBody>
      </p:sp>
      <p:pic>
        <p:nvPicPr>
          <p:cNvPr id="42013" name="Picture 2" descr="C:\Mike\Connectivity Decks\API Discussion\images\Gears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9125" y="2065338"/>
            <a:ext cx="492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4" name="Oval 65"/>
          <p:cNvSpPr>
            <a:spLocks noChangeArrowheads="1"/>
          </p:cNvSpPr>
          <p:nvPr/>
        </p:nvSpPr>
        <p:spPr bwMode="auto">
          <a:xfrm>
            <a:off x="2884488" y="4430713"/>
            <a:ext cx="685800" cy="687387"/>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1173" tIns="45590" rIns="91173" bIns="45590"/>
          <a:lstStyle/>
          <a:p>
            <a:pPr defTabSz="454025" eaLnBrk="0" fontAlgn="base" hangingPunct="0">
              <a:lnSpc>
                <a:spcPct val="90000"/>
              </a:lnSpc>
              <a:spcBef>
                <a:spcPct val="0"/>
              </a:spcBef>
              <a:spcAft>
                <a:spcPct val="0"/>
              </a:spcAft>
            </a:pPr>
            <a:endParaRPr lang="en-US" sz="2200" smtClean="0">
              <a:solidFill>
                <a:srgbClr val="000000"/>
              </a:solidFill>
              <a:latin typeface="Helvetica Neue Light" charset="0"/>
              <a:ea typeface="ヒラギノ角ゴ ProN W3" charset="0"/>
              <a:cs typeface="ヒラギノ角ゴ ProN W3" charset="0"/>
            </a:endParaRPr>
          </a:p>
        </p:txBody>
      </p:sp>
      <p:pic>
        <p:nvPicPr>
          <p:cNvPr id="42015" name="Picture 2" descr="C:\Mike\Connectivity Decks\API Discussion\images\Gears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8150" y="4546600"/>
            <a:ext cx="4905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6" name="Oval 67"/>
          <p:cNvSpPr>
            <a:spLocks noChangeArrowheads="1"/>
          </p:cNvSpPr>
          <p:nvPr/>
        </p:nvSpPr>
        <p:spPr bwMode="auto">
          <a:xfrm>
            <a:off x="5629275" y="4438650"/>
            <a:ext cx="685800" cy="684213"/>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1173" tIns="45590" rIns="91173" bIns="45590"/>
          <a:lstStyle/>
          <a:p>
            <a:pPr defTabSz="454025" eaLnBrk="0" fontAlgn="base" hangingPunct="0">
              <a:lnSpc>
                <a:spcPct val="90000"/>
              </a:lnSpc>
              <a:spcBef>
                <a:spcPct val="0"/>
              </a:spcBef>
              <a:spcAft>
                <a:spcPct val="0"/>
              </a:spcAft>
            </a:pPr>
            <a:endParaRPr lang="en-US" sz="2200" smtClean="0">
              <a:solidFill>
                <a:srgbClr val="000000"/>
              </a:solidFill>
              <a:latin typeface="Helvetica Neue Light" charset="0"/>
              <a:ea typeface="ヒラギノ角ゴ ProN W3" charset="0"/>
              <a:cs typeface="ヒラギノ角ゴ ProN W3" charset="0"/>
            </a:endParaRPr>
          </a:p>
        </p:txBody>
      </p:sp>
      <p:pic>
        <p:nvPicPr>
          <p:cNvPr id="42017" name="Picture 2" descr="C:\Mike\Connectivity Decks\API Discussion\images\Gears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2938" y="4551363"/>
            <a:ext cx="4921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5" name="Text Box 51"/>
          <p:cNvSpPr txBox="1">
            <a:spLocks noChangeArrowheads="1"/>
          </p:cNvSpPr>
          <p:nvPr/>
        </p:nvSpPr>
        <p:spPr bwMode="auto">
          <a:xfrm>
            <a:off x="2992438" y="5018088"/>
            <a:ext cx="654050" cy="43021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91173" tIns="45590" rIns="91173" bIns="45590">
            <a:spAutoFit/>
          </a:bodyPr>
          <a:lstStyle/>
          <a:p>
            <a:pPr defTabSz="455374" eaLnBrk="0" hangingPunct="0">
              <a:defRPr/>
            </a:pPr>
            <a:r>
              <a:rPr lang="en-US" sz="2200" b="1" dirty="0">
                <a:solidFill>
                  <a:srgbClr val="800000"/>
                </a:solidFill>
                <a:latin typeface="Arial" pitchFamily="-112" charset="0"/>
                <a:ea typeface="ＭＳ Ｐゴシック" charset="0"/>
                <a:cs typeface="Arial"/>
              </a:rPr>
              <a:t>API</a:t>
            </a:r>
          </a:p>
        </p:txBody>
      </p:sp>
      <p:sp>
        <p:nvSpPr>
          <p:cNvPr id="36916" name="Text Box 52"/>
          <p:cNvSpPr txBox="1">
            <a:spLocks noChangeArrowheads="1"/>
          </p:cNvSpPr>
          <p:nvPr/>
        </p:nvSpPr>
        <p:spPr bwMode="auto">
          <a:xfrm>
            <a:off x="5743575" y="5038725"/>
            <a:ext cx="654050" cy="431800"/>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91173" tIns="45590" rIns="91173" bIns="45590">
            <a:spAutoFit/>
          </a:bodyPr>
          <a:lstStyle/>
          <a:p>
            <a:pPr defTabSz="455374" eaLnBrk="0" hangingPunct="0">
              <a:defRPr/>
            </a:pPr>
            <a:r>
              <a:rPr lang="en-US" sz="2200" b="1" dirty="0">
                <a:solidFill>
                  <a:srgbClr val="800000"/>
                </a:solidFill>
                <a:latin typeface="Arial" pitchFamily="-112" charset="0"/>
                <a:ea typeface="ＭＳ Ｐゴシック" charset="0"/>
                <a:cs typeface="Arial"/>
              </a:rPr>
              <a:t>API</a:t>
            </a:r>
          </a:p>
        </p:txBody>
      </p:sp>
      <p:sp>
        <p:nvSpPr>
          <p:cNvPr id="36917" name="Text Box 53"/>
          <p:cNvSpPr txBox="1">
            <a:spLocks noChangeArrowheads="1"/>
          </p:cNvSpPr>
          <p:nvPr/>
        </p:nvSpPr>
        <p:spPr bwMode="auto">
          <a:xfrm>
            <a:off x="5722938" y="1641475"/>
            <a:ext cx="655637" cy="430213"/>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91173" tIns="45590" rIns="91173" bIns="45590">
            <a:spAutoFit/>
          </a:bodyPr>
          <a:lstStyle/>
          <a:p>
            <a:pPr defTabSz="455374" eaLnBrk="0" hangingPunct="0">
              <a:defRPr/>
            </a:pPr>
            <a:r>
              <a:rPr lang="en-US" sz="2200" b="1" dirty="0">
                <a:solidFill>
                  <a:srgbClr val="800000"/>
                </a:solidFill>
                <a:latin typeface="Arial" pitchFamily="-112" charset="0"/>
                <a:ea typeface="ＭＳ Ｐゴシック" charset="0"/>
                <a:cs typeface="Arial"/>
              </a:rPr>
              <a:t>API</a:t>
            </a:r>
          </a:p>
        </p:txBody>
      </p:sp>
      <p:sp>
        <p:nvSpPr>
          <p:cNvPr id="36918" name="Text Box 54"/>
          <p:cNvSpPr txBox="1">
            <a:spLocks noChangeArrowheads="1"/>
          </p:cNvSpPr>
          <p:nvPr/>
        </p:nvSpPr>
        <p:spPr bwMode="auto">
          <a:xfrm>
            <a:off x="2933700" y="1687513"/>
            <a:ext cx="654050" cy="43021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91173" tIns="45590" rIns="91173" bIns="45590">
            <a:spAutoFit/>
          </a:bodyPr>
          <a:lstStyle/>
          <a:p>
            <a:pPr defTabSz="455374" eaLnBrk="0" hangingPunct="0">
              <a:defRPr/>
            </a:pPr>
            <a:r>
              <a:rPr lang="en-US" sz="2200" b="1" dirty="0">
                <a:solidFill>
                  <a:srgbClr val="800000"/>
                </a:solidFill>
                <a:latin typeface="Arial" pitchFamily="-112" charset="0"/>
                <a:ea typeface="ＭＳ Ｐゴシック" charset="0"/>
                <a:cs typeface="Arial"/>
              </a:rPr>
              <a:t>API</a:t>
            </a:r>
          </a:p>
        </p:txBody>
      </p:sp>
      <p:sp>
        <p:nvSpPr>
          <p:cNvPr id="42022" name="TextBox 4"/>
          <p:cNvSpPr txBox="1">
            <a:spLocks noChangeArrowheads="1"/>
          </p:cNvSpPr>
          <p:nvPr/>
        </p:nvSpPr>
        <p:spPr bwMode="auto">
          <a:xfrm>
            <a:off x="3208338" y="3327400"/>
            <a:ext cx="3140075"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3" tIns="45590" rIns="91173" bIns="45590">
            <a:spAutoFit/>
          </a:bodyPr>
          <a:lstStyle>
            <a:lvl1pPr marL="381000" indent="-381000" defTabSz="454025">
              <a:defRPr sz="2200">
                <a:solidFill>
                  <a:schemeClr val="hlink"/>
                </a:solidFill>
                <a:latin typeface="Arial" charset="0"/>
                <a:ea typeface="ＭＳ Ｐゴシック" charset="0"/>
                <a:cs typeface="ＭＳ Ｐゴシック" charset="0"/>
              </a:defRPr>
            </a:lvl1pPr>
            <a:lvl2pPr marL="742950" indent="-285750" defTabSz="454025">
              <a:defRPr sz="2200">
                <a:solidFill>
                  <a:schemeClr val="hlink"/>
                </a:solidFill>
                <a:latin typeface="Arial" charset="0"/>
                <a:ea typeface="ＭＳ Ｐゴシック" charset="0"/>
              </a:defRPr>
            </a:lvl2pPr>
            <a:lvl3pPr marL="1143000" indent="-228600" defTabSz="454025">
              <a:defRPr sz="2200">
                <a:solidFill>
                  <a:schemeClr val="hlink"/>
                </a:solidFill>
                <a:latin typeface="Arial" charset="0"/>
                <a:ea typeface="ＭＳ Ｐゴシック" charset="0"/>
              </a:defRPr>
            </a:lvl3pPr>
            <a:lvl4pPr marL="1600200" indent="-228600" defTabSz="454025">
              <a:defRPr sz="2200">
                <a:solidFill>
                  <a:schemeClr val="hlink"/>
                </a:solidFill>
                <a:latin typeface="Arial" charset="0"/>
                <a:ea typeface="ＭＳ Ｐゴシック" charset="0"/>
              </a:defRPr>
            </a:lvl4pPr>
            <a:lvl5pPr marL="2057400" indent="-228600" defTabSz="454025">
              <a:defRPr sz="2200">
                <a:solidFill>
                  <a:schemeClr val="hlink"/>
                </a:solidFill>
                <a:latin typeface="Arial" charset="0"/>
                <a:ea typeface="ＭＳ Ｐゴシック" charset="0"/>
              </a:defRPr>
            </a:lvl5pPr>
            <a:lvl6pPr marL="2514600" indent="-228600" defTabSz="454025"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4025"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4025"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4025" eaLnBrk="0" fontAlgn="base" hangingPunct="0">
              <a:spcBef>
                <a:spcPct val="0"/>
              </a:spcBef>
              <a:spcAft>
                <a:spcPct val="0"/>
              </a:spcAft>
              <a:defRPr sz="2200">
                <a:solidFill>
                  <a:schemeClr val="hlink"/>
                </a:solidFill>
                <a:latin typeface="Arial" charset="0"/>
                <a:ea typeface="ＭＳ Ｐゴシック" charset="0"/>
              </a:defRPr>
            </a:lvl9pPr>
          </a:lstStyle>
          <a:p>
            <a:pPr eaLnBrk="0" fontAlgn="base" hangingPunct="0">
              <a:spcBef>
                <a:spcPct val="0"/>
              </a:spcBef>
              <a:spcAft>
                <a:spcPct val="0"/>
              </a:spcAft>
              <a:buFont typeface="Helvetica Neue" charset="0"/>
              <a:buAutoNum type="arabicPeriod"/>
            </a:pPr>
            <a:r>
              <a:rPr lang="en-US" sz="1600" smtClean="0">
                <a:solidFill>
                  <a:srgbClr val="800000"/>
                </a:solidFill>
                <a:ea typeface="MS PGothic" charset="0"/>
              </a:rPr>
              <a:t>Omni-channel</a:t>
            </a:r>
          </a:p>
          <a:p>
            <a:pPr eaLnBrk="0" fontAlgn="base" hangingPunct="0">
              <a:spcBef>
                <a:spcPct val="0"/>
              </a:spcBef>
              <a:spcAft>
                <a:spcPct val="0"/>
              </a:spcAft>
              <a:buFont typeface="Helvetica Neue" charset="0"/>
              <a:buAutoNum type="arabicPeriod"/>
            </a:pPr>
            <a:r>
              <a:rPr lang="en-US" sz="1600" smtClean="0">
                <a:solidFill>
                  <a:srgbClr val="800000"/>
                </a:solidFill>
                <a:ea typeface="MS PGothic" charset="0"/>
              </a:rPr>
              <a:t>Operates with agility</a:t>
            </a:r>
          </a:p>
          <a:p>
            <a:pPr eaLnBrk="0" fontAlgn="base" hangingPunct="0">
              <a:spcBef>
                <a:spcPct val="0"/>
              </a:spcBef>
              <a:spcAft>
                <a:spcPct val="0"/>
              </a:spcAft>
              <a:buFont typeface="Helvetica Neue" charset="0"/>
              <a:buAutoNum type="arabicPeriod"/>
            </a:pPr>
            <a:r>
              <a:rPr lang="en-US" sz="1600" smtClean="0">
                <a:solidFill>
                  <a:srgbClr val="800000"/>
                </a:solidFill>
                <a:ea typeface="MS PGothic" charset="0"/>
              </a:rPr>
              <a:t>Re-invents itself</a:t>
            </a:r>
          </a:p>
          <a:p>
            <a:pPr eaLnBrk="0" fontAlgn="base" hangingPunct="0">
              <a:spcBef>
                <a:spcPct val="0"/>
              </a:spcBef>
              <a:spcAft>
                <a:spcPct val="0"/>
              </a:spcAft>
              <a:buFont typeface="Helvetica Neue" charset="0"/>
              <a:buAutoNum type="arabicPeriod"/>
            </a:pPr>
            <a:endParaRPr lang="en-US" sz="1600" smtClean="0">
              <a:solidFill>
                <a:srgbClr val="800000"/>
              </a:solidFill>
              <a:ea typeface="MS PGothic" charset="0"/>
            </a:endParaRPr>
          </a:p>
        </p:txBody>
      </p:sp>
      <p:sp>
        <p:nvSpPr>
          <p:cNvPr id="42023" name="TextBox 4"/>
          <p:cNvSpPr txBox="1">
            <a:spLocks noChangeArrowheads="1"/>
          </p:cNvSpPr>
          <p:nvPr/>
        </p:nvSpPr>
        <p:spPr bwMode="auto">
          <a:xfrm>
            <a:off x="3395663" y="2703513"/>
            <a:ext cx="3140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73" tIns="45590" rIns="91173" bIns="45590">
            <a:spAutoFit/>
          </a:bodyPr>
          <a:lstStyle>
            <a:lvl1pPr defTabSz="454025">
              <a:defRPr sz="2200">
                <a:solidFill>
                  <a:schemeClr val="hlink"/>
                </a:solidFill>
                <a:latin typeface="Arial" charset="0"/>
                <a:ea typeface="ＭＳ Ｐゴシック" charset="0"/>
                <a:cs typeface="ＭＳ Ｐゴシック" charset="0"/>
              </a:defRPr>
            </a:lvl1pPr>
            <a:lvl2pPr marL="742950" indent="-285750" defTabSz="454025">
              <a:defRPr sz="2200">
                <a:solidFill>
                  <a:schemeClr val="hlink"/>
                </a:solidFill>
                <a:latin typeface="Arial" charset="0"/>
                <a:ea typeface="ＭＳ Ｐゴシック" charset="0"/>
              </a:defRPr>
            </a:lvl2pPr>
            <a:lvl3pPr marL="1143000" indent="-228600" defTabSz="454025">
              <a:defRPr sz="2200">
                <a:solidFill>
                  <a:schemeClr val="hlink"/>
                </a:solidFill>
                <a:latin typeface="Arial" charset="0"/>
                <a:ea typeface="ＭＳ Ｐゴシック" charset="0"/>
              </a:defRPr>
            </a:lvl3pPr>
            <a:lvl4pPr marL="1600200" indent="-228600" defTabSz="454025">
              <a:defRPr sz="2200">
                <a:solidFill>
                  <a:schemeClr val="hlink"/>
                </a:solidFill>
                <a:latin typeface="Arial" charset="0"/>
                <a:ea typeface="ＭＳ Ｐゴシック" charset="0"/>
              </a:defRPr>
            </a:lvl4pPr>
            <a:lvl5pPr marL="2057400" indent="-228600" defTabSz="454025">
              <a:defRPr sz="2200">
                <a:solidFill>
                  <a:schemeClr val="hlink"/>
                </a:solidFill>
                <a:latin typeface="Arial" charset="0"/>
                <a:ea typeface="ＭＳ Ｐゴシック" charset="0"/>
              </a:defRPr>
            </a:lvl5pPr>
            <a:lvl6pPr marL="2514600" indent="-228600" defTabSz="454025"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4025"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4025"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4025" eaLnBrk="0" fontAlgn="base" hangingPunct="0">
              <a:spcBef>
                <a:spcPct val="0"/>
              </a:spcBef>
              <a:spcAft>
                <a:spcPct val="0"/>
              </a:spcAft>
              <a:defRPr sz="2200">
                <a:solidFill>
                  <a:schemeClr val="hlink"/>
                </a:solidFill>
                <a:latin typeface="Arial" charset="0"/>
                <a:ea typeface="ＭＳ Ｐゴシック" charset="0"/>
              </a:defRPr>
            </a:lvl9pPr>
          </a:lstStyle>
          <a:p>
            <a:pPr eaLnBrk="0" fontAlgn="base" hangingPunct="0">
              <a:spcBef>
                <a:spcPct val="0"/>
              </a:spcBef>
              <a:spcAft>
                <a:spcPct val="0"/>
              </a:spcAft>
            </a:pPr>
            <a:r>
              <a:rPr lang="en-US" sz="1600" b="1" smtClean="0">
                <a:solidFill>
                  <a:srgbClr val="800000"/>
                </a:solidFill>
                <a:ea typeface="MS PGothic" charset="0"/>
              </a:rPr>
              <a:t>Attributes of a Composable Business</a:t>
            </a:r>
          </a:p>
        </p:txBody>
      </p:sp>
      <p:sp>
        <p:nvSpPr>
          <p:cNvPr id="42024" name="Title 1"/>
          <p:cNvSpPr txBox="1">
            <a:spLocks/>
          </p:cNvSpPr>
          <p:nvPr/>
        </p:nvSpPr>
        <p:spPr bwMode="auto">
          <a:xfrm>
            <a:off x="604838" y="66675"/>
            <a:ext cx="85058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82" tIns="45494" rIns="90982" bIns="45494" anchor="ctr"/>
          <a:lstStyle>
            <a:lvl1pPr defTabSz="452438">
              <a:defRPr sz="2200">
                <a:solidFill>
                  <a:schemeClr val="hlink"/>
                </a:solidFill>
                <a:latin typeface="Arial" charset="0"/>
                <a:ea typeface="ＭＳ Ｐゴシック" charset="0"/>
                <a:cs typeface="ＭＳ Ｐゴシック" charset="0"/>
              </a:defRPr>
            </a:lvl1pPr>
            <a:lvl2pPr marL="742950" indent="-285750" defTabSz="452438">
              <a:defRPr sz="2200">
                <a:solidFill>
                  <a:schemeClr val="hlink"/>
                </a:solidFill>
                <a:latin typeface="Arial" charset="0"/>
                <a:ea typeface="ＭＳ Ｐゴシック" charset="0"/>
              </a:defRPr>
            </a:lvl2pPr>
            <a:lvl3pPr marL="1143000" indent="-228600" defTabSz="452438">
              <a:defRPr sz="2200">
                <a:solidFill>
                  <a:schemeClr val="hlink"/>
                </a:solidFill>
                <a:latin typeface="Arial" charset="0"/>
                <a:ea typeface="ＭＳ Ｐゴシック" charset="0"/>
              </a:defRPr>
            </a:lvl3pPr>
            <a:lvl4pPr marL="1600200" indent="-228600" defTabSz="452438">
              <a:defRPr sz="2200">
                <a:solidFill>
                  <a:schemeClr val="hlink"/>
                </a:solidFill>
                <a:latin typeface="Arial" charset="0"/>
                <a:ea typeface="ＭＳ Ｐゴシック" charset="0"/>
              </a:defRPr>
            </a:lvl4pPr>
            <a:lvl5pPr marL="2057400" indent="-228600" defTabSz="452438">
              <a:defRPr sz="2200">
                <a:solidFill>
                  <a:schemeClr val="hlink"/>
                </a:solidFill>
                <a:latin typeface="Arial" charset="0"/>
                <a:ea typeface="ＭＳ Ｐゴシック" charset="0"/>
              </a:defRPr>
            </a:lvl5pPr>
            <a:lvl6pPr marL="2514600" indent="-228600" defTabSz="452438"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2438"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2438"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2438" eaLnBrk="0" fontAlgn="base" hangingPunct="0">
              <a:spcBef>
                <a:spcPct val="0"/>
              </a:spcBef>
              <a:spcAft>
                <a:spcPct val="0"/>
              </a:spcAft>
              <a:defRPr sz="2200">
                <a:solidFill>
                  <a:schemeClr val="hlink"/>
                </a:solidFill>
                <a:latin typeface="Arial" charset="0"/>
                <a:ea typeface="ＭＳ Ｐゴシック" charset="0"/>
              </a:defRPr>
            </a:lvl9pPr>
          </a:lstStyle>
          <a:p>
            <a:pPr fontAlgn="base">
              <a:spcBef>
                <a:spcPct val="0"/>
              </a:spcBef>
              <a:spcAft>
                <a:spcPct val="0"/>
              </a:spcAft>
            </a:pPr>
            <a:r>
              <a:rPr lang="en-US" sz="3100" smtClean="0">
                <a:solidFill>
                  <a:srgbClr val="00B2EF"/>
                </a:solidFill>
                <a:cs typeface="Arial" charset="0"/>
              </a:rPr>
              <a:t>APIs are the foundation of a Composable Business</a:t>
            </a:r>
          </a:p>
        </p:txBody>
      </p:sp>
    </p:spTree>
    <p:extLst>
      <p:ext uri="{BB962C8B-B14F-4D97-AF65-F5344CB8AC3E}">
        <p14:creationId xmlns:p14="http://schemas.microsoft.com/office/powerpoint/2010/main" val="41989103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5"/>
          <p:cNvGrpSpPr/>
          <p:nvPr/>
        </p:nvGrpSpPr>
        <p:grpSpPr>
          <a:xfrm>
            <a:off x="742204" y="921140"/>
            <a:ext cx="6548220" cy="5353050"/>
            <a:chOff x="385980" y="1447800"/>
            <a:chExt cx="6548220" cy="5353050"/>
          </a:xfrm>
        </p:grpSpPr>
        <p:sp>
          <p:nvSpPr>
            <p:cNvPr id="49" name="Rectangle 48"/>
            <p:cNvSpPr/>
            <p:nvPr/>
          </p:nvSpPr>
          <p:spPr bwMode="auto">
            <a:xfrm>
              <a:off x="385980" y="1712072"/>
              <a:ext cx="6548220" cy="5088778"/>
            </a:xfrm>
            <a:prstGeom prst="rect">
              <a:avLst/>
            </a:prstGeom>
            <a:gradFill>
              <a:gsLst>
                <a:gs pos="0">
                  <a:srgbClr val="6B6C70"/>
                </a:gs>
                <a:gs pos="100000">
                  <a:srgbClr val="808084"/>
                </a:gs>
              </a:gsLst>
              <a:lin ang="5400000" scaled="0"/>
            </a:gradFill>
            <a:ln>
              <a:noFill/>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anchor="ctr"/>
            <a:lstStyle/>
            <a:p>
              <a:pPr algn="ctr" defTabSz="455315">
                <a:lnSpc>
                  <a:spcPct val="90000"/>
                </a:lnSpc>
                <a:defRPr/>
              </a:pPr>
              <a:endParaRPr lang="en-US" sz="1200" dirty="0">
                <a:solidFill>
                  <a:srgbClr val="000000">
                    <a:lumMod val="50000"/>
                    <a:lumOff val="50000"/>
                  </a:srgbClr>
                </a:solidFill>
                <a:latin typeface="Arial"/>
              </a:endParaRPr>
            </a:p>
          </p:txBody>
        </p:sp>
        <p:sp>
          <p:nvSpPr>
            <p:cNvPr id="50" name="Rectangle 58"/>
            <p:cNvSpPr>
              <a:spLocks noChangeArrowheads="1"/>
            </p:cNvSpPr>
            <p:nvPr/>
          </p:nvSpPr>
          <p:spPr bwMode="auto">
            <a:xfrm>
              <a:off x="475819" y="4761959"/>
              <a:ext cx="6350242" cy="1350554"/>
            </a:xfrm>
            <a:prstGeom prst="rect">
              <a:avLst/>
            </a:prstGeom>
            <a:gradFill rotWithShape="0">
              <a:gsLst>
                <a:gs pos="0">
                  <a:srgbClr val="00A59F"/>
                </a:gs>
                <a:gs pos="100000">
                  <a:srgbClr val="008983"/>
                </a:gs>
              </a:gsLst>
              <a:lin ang="5400000"/>
            </a:gradFill>
            <a:ln w="9525" algn="ctr">
              <a:noFill/>
              <a:round/>
              <a:headEnd/>
              <a:tailEnd/>
            </a:ln>
          </p:spPr>
          <p:txBody>
            <a:bodyPr/>
            <a:lstStyle/>
            <a:p>
              <a:pPr defTabSz="455315">
                <a:lnSpc>
                  <a:spcPct val="90000"/>
                </a:lnSpc>
              </a:pPr>
              <a:endParaRPr lang="en-US" sz="2200">
                <a:solidFill>
                  <a:srgbClr val="000000"/>
                </a:solidFill>
                <a:latin typeface="Arial"/>
              </a:endParaRPr>
            </a:p>
          </p:txBody>
        </p:sp>
        <p:sp>
          <p:nvSpPr>
            <p:cNvPr id="52" name="Rectangle 29"/>
            <p:cNvSpPr>
              <a:spLocks noChangeArrowheads="1"/>
            </p:cNvSpPr>
            <p:nvPr/>
          </p:nvSpPr>
          <p:spPr bwMode="auto">
            <a:xfrm>
              <a:off x="592277" y="5063107"/>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54" name="Rectangle 29"/>
            <p:cNvSpPr>
              <a:spLocks noChangeArrowheads="1"/>
            </p:cNvSpPr>
            <p:nvPr/>
          </p:nvSpPr>
          <p:spPr bwMode="auto">
            <a:xfrm>
              <a:off x="3690037" y="5063107"/>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55" name="Rectangle 29"/>
            <p:cNvSpPr>
              <a:spLocks noChangeArrowheads="1"/>
            </p:cNvSpPr>
            <p:nvPr/>
          </p:nvSpPr>
          <p:spPr bwMode="auto">
            <a:xfrm>
              <a:off x="585622" y="5588578"/>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57" name="Rectangle 29"/>
            <p:cNvSpPr>
              <a:spLocks noChangeArrowheads="1"/>
            </p:cNvSpPr>
            <p:nvPr/>
          </p:nvSpPr>
          <p:spPr bwMode="auto">
            <a:xfrm>
              <a:off x="3696691" y="5588578"/>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58" name="TextBox 22"/>
            <p:cNvSpPr txBox="1">
              <a:spLocks noChangeArrowheads="1"/>
            </p:cNvSpPr>
            <p:nvPr/>
          </p:nvSpPr>
          <p:spPr bwMode="auto">
            <a:xfrm>
              <a:off x="545693" y="4785006"/>
              <a:ext cx="3663409" cy="276999"/>
            </a:xfrm>
            <a:prstGeom prst="rect">
              <a:avLst/>
            </a:prstGeom>
            <a:noFill/>
            <a:ln>
              <a:noFill/>
            </a:ln>
            <a:extLst/>
          </p:spPr>
          <p:txBody>
            <a:bodyPr wrap="squar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defTabSz="455315" eaLnBrk="1" hangingPunct="1">
                <a:defRPr/>
              </a:pPr>
              <a:r>
                <a:rPr lang="en-US" sz="1200" b="1" dirty="0">
                  <a:solidFill>
                    <a:srgbClr val="FFFFFF"/>
                  </a:solidFill>
                  <a:latin typeface="Arial"/>
                  <a:cs typeface="Helvetica"/>
                </a:rPr>
                <a:t>Capabilities for API</a:t>
              </a:r>
              <a:r>
                <a:rPr lang="en-US" sz="1200" b="1" dirty="0" smtClean="0">
                  <a:solidFill>
                    <a:srgbClr val="FFFFFF"/>
                  </a:solidFill>
                  <a:latin typeface="Arial"/>
                  <a:cs typeface="Helvetica"/>
                </a:rPr>
                <a:t> Providers</a:t>
              </a:r>
              <a:endParaRPr lang="en-US" sz="1200" b="1" dirty="0">
                <a:solidFill>
                  <a:srgbClr val="FFFFFF"/>
                </a:solidFill>
                <a:latin typeface="Arial"/>
                <a:cs typeface="Helvetica"/>
              </a:endParaRPr>
            </a:p>
          </p:txBody>
        </p:sp>
        <p:sp>
          <p:nvSpPr>
            <p:cNvPr id="59" name="Rectangle 90"/>
            <p:cNvSpPr>
              <a:spLocks noChangeArrowheads="1"/>
            </p:cNvSpPr>
            <p:nvPr/>
          </p:nvSpPr>
          <p:spPr bwMode="auto">
            <a:xfrm>
              <a:off x="470829" y="1770458"/>
              <a:ext cx="6350241" cy="1352091"/>
            </a:xfrm>
            <a:prstGeom prst="rect">
              <a:avLst/>
            </a:prstGeom>
            <a:gradFill rotWithShape="0">
              <a:gsLst>
                <a:gs pos="0">
                  <a:srgbClr val="8BC53F"/>
                </a:gs>
                <a:gs pos="100000">
                  <a:srgbClr val="83B93C"/>
                </a:gs>
              </a:gsLst>
              <a:lin ang="5400000"/>
            </a:gradFill>
            <a:ln w="9525" algn="ctr">
              <a:noFill/>
              <a:round/>
              <a:headEnd/>
              <a:tailEnd/>
            </a:ln>
          </p:spPr>
          <p:txBody>
            <a:bodyPr/>
            <a:lstStyle/>
            <a:p>
              <a:pPr defTabSz="455315">
                <a:lnSpc>
                  <a:spcPct val="90000"/>
                </a:lnSpc>
              </a:pPr>
              <a:endParaRPr lang="en-US" sz="2200">
                <a:solidFill>
                  <a:srgbClr val="000000"/>
                </a:solidFill>
                <a:latin typeface="Arial"/>
              </a:endParaRPr>
            </a:p>
          </p:txBody>
        </p:sp>
        <p:sp>
          <p:nvSpPr>
            <p:cNvPr id="60" name="Rectangle 29"/>
            <p:cNvSpPr>
              <a:spLocks noChangeArrowheads="1"/>
            </p:cNvSpPr>
            <p:nvPr/>
          </p:nvSpPr>
          <p:spPr bwMode="auto">
            <a:xfrm>
              <a:off x="585622" y="2071605"/>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61" name="Rectangle 29"/>
            <p:cNvSpPr>
              <a:spLocks noChangeArrowheads="1"/>
            </p:cNvSpPr>
            <p:nvPr/>
          </p:nvSpPr>
          <p:spPr bwMode="auto">
            <a:xfrm>
              <a:off x="3696691" y="2071605"/>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62" name="Rectangle 29"/>
            <p:cNvSpPr>
              <a:spLocks noChangeArrowheads="1"/>
            </p:cNvSpPr>
            <p:nvPr/>
          </p:nvSpPr>
          <p:spPr bwMode="auto">
            <a:xfrm>
              <a:off x="592277" y="2597077"/>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63" name="Rectangle 29"/>
            <p:cNvSpPr>
              <a:spLocks noChangeArrowheads="1"/>
            </p:cNvSpPr>
            <p:nvPr/>
          </p:nvSpPr>
          <p:spPr bwMode="auto">
            <a:xfrm>
              <a:off x="3690037" y="2597077"/>
              <a:ext cx="3017904" cy="442502"/>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defTabSz="455315">
                <a:lnSpc>
                  <a:spcPct val="90000"/>
                </a:lnSpc>
              </a:pPr>
              <a:endParaRPr lang="en-US" sz="2200">
                <a:solidFill>
                  <a:srgbClr val="7889FB"/>
                </a:solidFill>
                <a:latin typeface="Arial"/>
              </a:endParaRPr>
            </a:p>
          </p:txBody>
        </p:sp>
        <p:sp>
          <p:nvSpPr>
            <p:cNvPr id="64" name="TextBox 22"/>
            <p:cNvSpPr txBox="1">
              <a:spLocks noChangeArrowheads="1"/>
            </p:cNvSpPr>
            <p:nvPr/>
          </p:nvSpPr>
          <p:spPr bwMode="auto">
            <a:xfrm>
              <a:off x="499111" y="1795041"/>
              <a:ext cx="4021099" cy="276999"/>
            </a:xfrm>
            <a:prstGeom prst="rect">
              <a:avLst/>
            </a:prstGeom>
            <a:noFill/>
            <a:ln>
              <a:noFill/>
            </a:ln>
            <a:extLst/>
          </p:spPr>
          <p:txBody>
            <a:bodyPr wrap="squar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defTabSz="455315" eaLnBrk="1" hangingPunct="1">
                <a:defRPr/>
              </a:pPr>
              <a:r>
                <a:rPr lang="en-US" sz="1200" b="1" dirty="0">
                  <a:solidFill>
                    <a:srgbClr val="FFFFFF"/>
                  </a:solidFill>
                  <a:latin typeface="Arial"/>
                  <a:cs typeface="Helvetica"/>
                </a:rPr>
                <a:t>Capabilities for API</a:t>
              </a:r>
              <a:r>
                <a:rPr lang="en-US" sz="1200" b="1" dirty="0" smtClean="0">
                  <a:solidFill>
                    <a:srgbClr val="FFFFFF"/>
                  </a:solidFill>
                  <a:latin typeface="Arial"/>
                  <a:cs typeface="Helvetica"/>
                </a:rPr>
                <a:t> Consumers</a:t>
              </a:r>
              <a:endParaRPr lang="en-US" sz="1200" b="1" dirty="0">
                <a:solidFill>
                  <a:srgbClr val="FFFFFF"/>
                </a:solidFill>
                <a:latin typeface="Arial"/>
                <a:cs typeface="Helvetica"/>
              </a:endParaRPr>
            </a:p>
          </p:txBody>
        </p:sp>
        <p:sp>
          <p:nvSpPr>
            <p:cNvPr id="65" name="Rectangle 96"/>
            <p:cNvSpPr>
              <a:spLocks noChangeArrowheads="1"/>
            </p:cNvSpPr>
            <p:nvPr/>
          </p:nvSpPr>
          <p:spPr bwMode="auto">
            <a:xfrm>
              <a:off x="475819" y="3193226"/>
              <a:ext cx="6350242" cy="1504201"/>
            </a:xfrm>
            <a:prstGeom prst="rect">
              <a:avLst/>
            </a:prstGeom>
            <a:gradFill rotWithShape="0">
              <a:gsLst>
                <a:gs pos="0">
                  <a:srgbClr val="67CBF4"/>
                </a:gs>
                <a:gs pos="100000">
                  <a:srgbClr val="14B8F0"/>
                </a:gs>
              </a:gsLst>
              <a:lin ang="5400000"/>
            </a:gradFill>
            <a:ln w="9525" algn="ctr">
              <a:noFill/>
              <a:round/>
              <a:headEnd/>
              <a:tailEnd/>
            </a:ln>
          </p:spPr>
          <p:txBody>
            <a:bodyPr/>
            <a:lstStyle/>
            <a:p>
              <a:pPr defTabSz="455315">
                <a:lnSpc>
                  <a:spcPct val="90000"/>
                </a:lnSpc>
              </a:pPr>
              <a:endParaRPr lang="en-US" sz="2200" dirty="0">
                <a:solidFill>
                  <a:srgbClr val="240489"/>
                </a:solidFill>
                <a:latin typeface="Arial"/>
              </a:endParaRPr>
            </a:p>
          </p:txBody>
        </p:sp>
        <p:sp>
          <p:nvSpPr>
            <p:cNvPr id="66" name="Rectangle 29"/>
            <p:cNvSpPr>
              <a:spLocks noChangeArrowheads="1"/>
            </p:cNvSpPr>
            <p:nvPr/>
          </p:nvSpPr>
          <p:spPr bwMode="auto">
            <a:xfrm>
              <a:off x="592277" y="3482082"/>
              <a:ext cx="3067814" cy="26580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algn="ctr" defTabSz="455315">
                <a:lnSpc>
                  <a:spcPct val="90000"/>
                </a:lnSpc>
              </a:pPr>
              <a:r>
                <a:rPr lang="en-US" sz="1200" dirty="0">
                  <a:solidFill>
                    <a:srgbClr val="808084"/>
                  </a:solidFill>
                  <a:latin typeface="Arial"/>
                </a:rPr>
                <a:t>Social Feedback and Communities</a:t>
              </a:r>
            </a:p>
          </p:txBody>
        </p:sp>
        <p:sp>
          <p:nvSpPr>
            <p:cNvPr id="67" name="TextBox 22"/>
            <p:cNvSpPr txBox="1">
              <a:spLocks noChangeArrowheads="1"/>
            </p:cNvSpPr>
            <p:nvPr/>
          </p:nvSpPr>
          <p:spPr bwMode="auto">
            <a:xfrm>
              <a:off x="505766" y="3203982"/>
              <a:ext cx="3114397" cy="268094"/>
            </a:xfrm>
            <a:prstGeom prst="rect">
              <a:avLst/>
            </a:prstGeom>
            <a:noFill/>
            <a:ln>
              <a:noFill/>
            </a:ln>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defTabSz="455315" eaLnBrk="1" hangingPunct="1">
                <a:defRPr/>
              </a:pPr>
              <a:r>
                <a:rPr lang="en-US" sz="1200" b="1" dirty="0">
                  <a:solidFill>
                    <a:srgbClr val="FFFFFF"/>
                  </a:solidFill>
                  <a:latin typeface="Arial"/>
                  <a:cs typeface="Helvetica"/>
                </a:rPr>
                <a:t>Marketplaces</a:t>
              </a:r>
            </a:p>
          </p:txBody>
        </p:sp>
        <p:sp>
          <p:nvSpPr>
            <p:cNvPr id="68" name="Rectangle 29"/>
            <p:cNvSpPr>
              <a:spLocks noChangeArrowheads="1"/>
            </p:cNvSpPr>
            <p:nvPr/>
          </p:nvSpPr>
          <p:spPr bwMode="auto">
            <a:xfrm>
              <a:off x="588949" y="4345576"/>
              <a:ext cx="6122319" cy="26580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algn="ctr" defTabSz="455315">
                <a:lnSpc>
                  <a:spcPct val="90000"/>
                </a:lnSpc>
              </a:pPr>
              <a:r>
                <a:rPr lang="en-US" sz="1200" b="1">
                  <a:solidFill>
                    <a:srgbClr val="808084"/>
                  </a:solidFill>
                  <a:latin typeface="Arial"/>
                </a:rPr>
                <a:t>Self-Service Portal: </a:t>
              </a:r>
              <a:r>
                <a:rPr lang="en-US" sz="1200">
                  <a:solidFill>
                    <a:srgbClr val="808084"/>
                  </a:solidFill>
                  <a:latin typeface="Arial"/>
                </a:rPr>
                <a:t>Registration  •  Documentation  •  Sandbox</a:t>
              </a:r>
            </a:p>
          </p:txBody>
        </p:sp>
        <p:sp>
          <p:nvSpPr>
            <p:cNvPr id="69" name="TextBox 37"/>
            <p:cNvSpPr txBox="1">
              <a:spLocks noChangeArrowheads="1"/>
            </p:cNvSpPr>
            <p:nvPr/>
          </p:nvSpPr>
          <p:spPr bwMode="auto">
            <a:xfrm>
              <a:off x="1352576" y="5144279"/>
              <a:ext cx="2237591" cy="268094"/>
            </a:xfrm>
            <a:prstGeom prst="rect">
              <a:avLst/>
            </a:prstGeom>
            <a:noFill/>
            <a:ln w="9525">
              <a:noFill/>
              <a:miter lim="800000"/>
              <a:headEnd/>
              <a:tailEnd/>
            </a:ln>
          </p:spPr>
          <p:txBody>
            <a:bodyPr wrap="square">
              <a:spAutoFit/>
            </a:bodyPr>
            <a:lstStyle/>
            <a:p>
              <a:pPr defTabSz="455315"/>
              <a:r>
                <a:rPr lang="en-US" sz="1200" dirty="0">
                  <a:solidFill>
                    <a:srgbClr val="808084"/>
                  </a:solidFill>
                  <a:latin typeface="Arial"/>
                  <a:ea typeface="Helvetica Light"/>
                  <a:cs typeface="Helvetica Light"/>
                </a:rPr>
                <a:t>Security and Platform Man.</a:t>
              </a:r>
            </a:p>
          </p:txBody>
        </p:sp>
        <p:sp>
          <p:nvSpPr>
            <p:cNvPr id="70" name="TextBox 37"/>
            <p:cNvSpPr txBox="1">
              <a:spLocks noChangeArrowheads="1"/>
            </p:cNvSpPr>
            <p:nvPr/>
          </p:nvSpPr>
          <p:spPr bwMode="auto">
            <a:xfrm>
              <a:off x="1113007" y="5673083"/>
              <a:ext cx="2462237" cy="268094"/>
            </a:xfrm>
            <a:prstGeom prst="rect">
              <a:avLst/>
            </a:prstGeom>
            <a:noFill/>
            <a:ln w="9525">
              <a:noFill/>
              <a:miter lim="800000"/>
              <a:headEnd/>
              <a:tailEnd/>
            </a:ln>
          </p:spPr>
          <p:txBody>
            <a:bodyPr wrap="square">
              <a:spAutoFit/>
            </a:bodyPr>
            <a:lstStyle/>
            <a:p>
              <a:pPr defTabSz="455315"/>
              <a:r>
                <a:rPr lang="en-US" sz="1200" dirty="0">
                  <a:solidFill>
                    <a:srgbClr val="808084"/>
                  </a:solidFill>
                  <a:latin typeface="Arial"/>
                  <a:ea typeface="Helvetica Light"/>
                  <a:cs typeface="Helvetica Light"/>
                </a:rPr>
                <a:t>API &amp; Service Design &amp; </a:t>
              </a:r>
              <a:r>
                <a:rPr lang="en-US" sz="1200" dirty="0" err="1">
                  <a:solidFill>
                    <a:srgbClr val="808084"/>
                  </a:solidFill>
                  <a:latin typeface="Arial"/>
                  <a:ea typeface="Helvetica Light"/>
                  <a:cs typeface="Helvetica Light"/>
                </a:rPr>
                <a:t>Integ</a:t>
              </a:r>
              <a:r>
                <a:rPr lang="en-US" sz="1200" dirty="0">
                  <a:solidFill>
                    <a:srgbClr val="808084"/>
                  </a:solidFill>
                  <a:latin typeface="Arial"/>
                  <a:ea typeface="Helvetica Light"/>
                  <a:cs typeface="Helvetica Light"/>
                </a:rPr>
                <a:t>.</a:t>
              </a:r>
            </a:p>
          </p:txBody>
        </p:sp>
        <p:sp>
          <p:nvSpPr>
            <p:cNvPr id="71" name="TextBox 37"/>
            <p:cNvSpPr txBox="1">
              <a:spLocks noChangeArrowheads="1"/>
            </p:cNvSpPr>
            <p:nvPr/>
          </p:nvSpPr>
          <p:spPr bwMode="auto">
            <a:xfrm>
              <a:off x="4473627" y="5161441"/>
              <a:ext cx="2124511" cy="26809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Analytics and Metering</a:t>
              </a:r>
            </a:p>
          </p:txBody>
        </p:sp>
        <p:sp>
          <p:nvSpPr>
            <p:cNvPr id="72" name="TextBox 37"/>
            <p:cNvSpPr txBox="1">
              <a:spLocks noChangeArrowheads="1"/>
            </p:cNvSpPr>
            <p:nvPr/>
          </p:nvSpPr>
          <p:spPr bwMode="auto">
            <a:xfrm>
              <a:off x="4473627" y="5676155"/>
              <a:ext cx="2124511" cy="26809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API &amp; Service </a:t>
              </a:r>
              <a:r>
                <a:rPr lang="en-US" sz="1200" dirty="0" err="1">
                  <a:solidFill>
                    <a:srgbClr val="808084"/>
                  </a:solidFill>
                  <a:latin typeface="Arial"/>
                  <a:ea typeface="Helvetica Light"/>
                  <a:cs typeface="Helvetica Light"/>
                </a:rPr>
                <a:t>DevOps</a:t>
              </a:r>
              <a:endParaRPr lang="en-US" sz="1200" dirty="0">
                <a:solidFill>
                  <a:srgbClr val="808084"/>
                </a:solidFill>
                <a:latin typeface="Arial"/>
                <a:ea typeface="Helvetica Light"/>
                <a:cs typeface="Helvetica Light"/>
              </a:endParaRPr>
            </a:p>
          </p:txBody>
        </p:sp>
        <p:sp>
          <p:nvSpPr>
            <p:cNvPr id="73" name="TextBox 37"/>
            <p:cNvSpPr txBox="1">
              <a:spLocks noChangeArrowheads="1"/>
            </p:cNvSpPr>
            <p:nvPr/>
          </p:nvSpPr>
          <p:spPr bwMode="auto">
            <a:xfrm>
              <a:off x="1340930" y="2162258"/>
              <a:ext cx="2234314" cy="26809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Composition</a:t>
              </a:r>
            </a:p>
          </p:txBody>
        </p:sp>
        <p:sp>
          <p:nvSpPr>
            <p:cNvPr id="74" name="TextBox 37"/>
            <p:cNvSpPr txBox="1">
              <a:spLocks noChangeArrowheads="1"/>
            </p:cNvSpPr>
            <p:nvPr/>
          </p:nvSpPr>
          <p:spPr bwMode="auto">
            <a:xfrm>
              <a:off x="1340930" y="2690802"/>
              <a:ext cx="2124512" cy="26809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Industry Accelerators</a:t>
              </a:r>
            </a:p>
          </p:txBody>
        </p:sp>
        <p:sp>
          <p:nvSpPr>
            <p:cNvPr id="75" name="TextBox 37"/>
            <p:cNvSpPr txBox="1">
              <a:spLocks noChangeArrowheads="1"/>
            </p:cNvSpPr>
            <p:nvPr/>
          </p:nvSpPr>
          <p:spPr bwMode="auto">
            <a:xfrm>
              <a:off x="4461981" y="2071605"/>
              <a:ext cx="2364081" cy="44682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App Management</a:t>
              </a:r>
            </a:p>
            <a:p>
              <a:pPr defTabSz="455315"/>
              <a:r>
                <a:rPr lang="en-US" sz="1200" dirty="0">
                  <a:solidFill>
                    <a:srgbClr val="808084"/>
                  </a:solidFill>
                  <a:latin typeface="Arial"/>
                  <a:ea typeface="Helvetica Light"/>
                  <a:cs typeface="Helvetica Light"/>
                </a:rPr>
                <a:t>and </a:t>
              </a:r>
              <a:r>
                <a:rPr lang="en-US" sz="1200" dirty="0" err="1">
                  <a:solidFill>
                    <a:srgbClr val="808084"/>
                  </a:solidFill>
                  <a:latin typeface="Arial"/>
                  <a:ea typeface="Helvetica Light"/>
                  <a:cs typeface="Helvetica Light"/>
                </a:rPr>
                <a:t>DevOps</a:t>
              </a:r>
              <a:endParaRPr lang="en-US" sz="1200" dirty="0">
                <a:solidFill>
                  <a:srgbClr val="808084"/>
                </a:solidFill>
                <a:latin typeface="Arial"/>
                <a:ea typeface="Helvetica Light"/>
                <a:cs typeface="Helvetica Light"/>
              </a:endParaRPr>
            </a:p>
          </p:txBody>
        </p:sp>
        <p:sp>
          <p:nvSpPr>
            <p:cNvPr id="76" name="TextBox 37"/>
            <p:cNvSpPr txBox="1">
              <a:spLocks noChangeArrowheads="1"/>
            </p:cNvSpPr>
            <p:nvPr/>
          </p:nvSpPr>
          <p:spPr bwMode="auto">
            <a:xfrm>
              <a:off x="4461981" y="2692338"/>
              <a:ext cx="2124512" cy="268094"/>
            </a:xfrm>
            <a:prstGeom prst="rect">
              <a:avLst/>
            </a:prstGeom>
            <a:noFill/>
            <a:ln w="9525">
              <a:noFill/>
              <a:miter lim="800000"/>
              <a:headEnd/>
              <a:tailEnd/>
            </a:ln>
          </p:spPr>
          <p:txBody>
            <a:bodyPr>
              <a:spAutoFit/>
            </a:bodyPr>
            <a:lstStyle/>
            <a:p>
              <a:pPr defTabSz="455315"/>
              <a:r>
                <a:rPr lang="en-US" sz="1200" dirty="0">
                  <a:solidFill>
                    <a:srgbClr val="808084"/>
                  </a:solidFill>
                  <a:latin typeface="Arial"/>
                  <a:ea typeface="Helvetica Light"/>
                  <a:cs typeface="Helvetica Light"/>
                </a:rPr>
                <a:t>Mobile Accelerators</a:t>
              </a:r>
            </a:p>
          </p:txBody>
        </p:sp>
        <p:sp>
          <p:nvSpPr>
            <p:cNvPr id="77" name="TextBox 37"/>
            <p:cNvSpPr txBox="1">
              <a:spLocks noChangeArrowheads="1"/>
            </p:cNvSpPr>
            <p:nvPr/>
          </p:nvSpPr>
          <p:spPr bwMode="auto">
            <a:xfrm>
              <a:off x="1329284" y="3826250"/>
              <a:ext cx="1127971" cy="446824"/>
            </a:xfrm>
            <a:prstGeom prst="rect">
              <a:avLst/>
            </a:prstGeom>
            <a:noFill/>
            <a:ln w="9525">
              <a:noFill/>
              <a:miter lim="800000"/>
              <a:headEnd/>
              <a:tailEnd/>
            </a:ln>
          </p:spPr>
          <p:txBody>
            <a:bodyPr>
              <a:spAutoFit/>
            </a:bodyPr>
            <a:lstStyle/>
            <a:p>
              <a:pPr defTabSz="455315"/>
              <a:r>
                <a:rPr lang="en-US" sz="1200" dirty="0">
                  <a:solidFill>
                    <a:srgbClr val="808080">
                      <a:lumMod val="75000"/>
                    </a:srgbClr>
                  </a:solidFill>
                  <a:latin typeface="Arial"/>
                  <a:ea typeface="Helvetica Light"/>
                  <a:cs typeface="Helvetica Light"/>
                </a:rPr>
                <a:t>Internal Developers</a:t>
              </a:r>
            </a:p>
          </p:txBody>
        </p:sp>
        <p:sp>
          <p:nvSpPr>
            <p:cNvPr id="78" name="TextBox 37"/>
            <p:cNvSpPr txBox="1">
              <a:spLocks noChangeArrowheads="1"/>
            </p:cNvSpPr>
            <p:nvPr/>
          </p:nvSpPr>
          <p:spPr bwMode="auto">
            <a:xfrm>
              <a:off x="3390575" y="3829323"/>
              <a:ext cx="1129635" cy="446824"/>
            </a:xfrm>
            <a:prstGeom prst="rect">
              <a:avLst/>
            </a:prstGeom>
            <a:noFill/>
            <a:ln w="9525">
              <a:noFill/>
              <a:miter lim="800000"/>
              <a:headEnd/>
              <a:tailEnd/>
            </a:ln>
          </p:spPr>
          <p:txBody>
            <a:bodyPr>
              <a:spAutoFit/>
            </a:bodyPr>
            <a:lstStyle/>
            <a:p>
              <a:pPr defTabSz="455315"/>
              <a:r>
                <a:rPr lang="en-US" sz="1200" dirty="0">
                  <a:solidFill>
                    <a:srgbClr val="808080">
                      <a:lumMod val="75000"/>
                    </a:srgbClr>
                  </a:solidFill>
                  <a:latin typeface="Arial"/>
                  <a:ea typeface="Helvetica Light"/>
                  <a:cs typeface="Helvetica Light"/>
                </a:rPr>
                <a:t>Partner Developers</a:t>
              </a:r>
            </a:p>
          </p:txBody>
        </p:sp>
        <p:sp>
          <p:nvSpPr>
            <p:cNvPr id="79" name="TextBox 37"/>
            <p:cNvSpPr txBox="1">
              <a:spLocks noChangeArrowheads="1"/>
            </p:cNvSpPr>
            <p:nvPr/>
          </p:nvSpPr>
          <p:spPr bwMode="auto">
            <a:xfrm>
              <a:off x="5446876" y="3823177"/>
              <a:ext cx="1127971" cy="446824"/>
            </a:xfrm>
            <a:prstGeom prst="rect">
              <a:avLst/>
            </a:prstGeom>
            <a:noFill/>
            <a:ln w="9525">
              <a:noFill/>
              <a:miter lim="800000"/>
              <a:headEnd/>
              <a:tailEnd/>
            </a:ln>
          </p:spPr>
          <p:txBody>
            <a:bodyPr>
              <a:spAutoFit/>
            </a:bodyPr>
            <a:lstStyle/>
            <a:p>
              <a:pPr defTabSz="455315"/>
              <a:r>
                <a:rPr lang="en-US" sz="1200">
                  <a:solidFill>
                    <a:srgbClr val="808080">
                      <a:lumMod val="75000"/>
                    </a:srgbClr>
                  </a:solidFill>
                  <a:latin typeface="Arial"/>
                  <a:ea typeface="Helvetica Light"/>
                  <a:cs typeface="Helvetica Light"/>
                </a:rPr>
                <a:t>External Developers</a:t>
              </a:r>
            </a:p>
          </p:txBody>
        </p:sp>
        <p:sp>
          <p:nvSpPr>
            <p:cNvPr id="80" name="Rectangle 29"/>
            <p:cNvSpPr>
              <a:spLocks noChangeArrowheads="1"/>
            </p:cNvSpPr>
            <p:nvPr/>
          </p:nvSpPr>
          <p:spPr bwMode="auto">
            <a:xfrm>
              <a:off x="472492" y="6181654"/>
              <a:ext cx="6351905" cy="265808"/>
            </a:xfrm>
            <a:prstGeom prst="rect">
              <a:avLst/>
            </a:prstGeom>
            <a:gradFill rotWithShape="1">
              <a:gsLst>
                <a:gs pos="0">
                  <a:srgbClr val="F3F3F4"/>
                </a:gs>
                <a:gs pos="50000">
                  <a:srgbClr val="EBECED"/>
                </a:gs>
                <a:gs pos="100000">
                  <a:srgbClr val="D3D5D6"/>
                </a:gs>
              </a:gsLst>
              <a:lin ang="5400000" scaled="1"/>
            </a:gradFill>
            <a:ln w="9525">
              <a:solidFill>
                <a:srgbClr val="B3B3B3"/>
              </a:solidFill>
              <a:miter lim="800000"/>
              <a:headEnd/>
              <a:tailEnd/>
            </a:ln>
          </p:spPr>
          <p:txBody>
            <a:bodyPr/>
            <a:lstStyle/>
            <a:p>
              <a:pPr algn="ctr" defTabSz="455315">
                <a:lnSpc>
                  <a:spcPct val="90000"/>
                </a:lnSpc>
              </a:pPr>
              <a:r>
                <a:rPr lang="en-US" sz="1200" b="1" dirty="0">
                  <a:solidFill>
                    <a:srgbClr val="808084"/>
                  </a:solidFill>
                  <a:latin typeface="Arial"/>
                </a:rPr>
                <a:t>Services:  </a:t>
              </a:r>
              <a:r>
                <a:rPr lang="en-US" sz="1200" dirty="0">
                  <a:solidFill>
                    <a:srgbClr val="808084"/>
                  </a:solidFill>
                  <a:latin typeface="Arial"/>
                </a:rPr>
                <a:t>Data •  Processes  •  Applications •  Cloud &amp; 3</a:t>
              </a:r>
              <a:r>
                <a:rPr lang="en-US" sz="1200" baseline="30000" dirty="0">
                  <a:solidFill>
                    <a:srgbClr val="808084"/>
                  </a:solidFill>
                  <a:latin typeface="Arial"/>
                </a:rPr>
                <a:t>rd</a:t>
              </a:r>
              <a:r>
                <a:rPr lang="en-US" sz="1200" dirty="0">
                  <a:solidFill>
                    <a:srgbClr val="808084"/>
                  </a:solidFill>
                  <a:latin typeface="Arial"/>
                </a:rPr>
                <a:t> </a:t>
              </a:r>
              <a:r>
                <a:rPr lang="en-US" sz="1200">
                  <a:solidFill>
                    <a:srgbClr val="808084"/>
                  </a:solidFill>
                  <a:latin typeface="Arial"/>
                </a:rPr>
                <a:t>party integration</a:t>
              </a:r>
              <a:endParaRPr lang="en-US" sz="1200" dirty="0">
                <a:solidFill>
                  <a:srgbClr val="808084"/>
                </a:solidFill>
                <a:latin typeface="Arial"/>
              </a:endParaRPr>
            </a:p>
            <a:p>
              <a:pPr algn="ctr" defTabSz="455315">
                <a:lnSpc>
                  <a:spcPct val="90000"/>
                </a:lnSpc>
              </a:pPr>
              <a:endParaRPr lang="en-US" sz="1200" dirty="0">
                <a:solidFill>
                  <a:srgbClr val="808084"/>
                </a:solidFill>
                <a:latin typeface="Arial"/>
              </a:endParaRPr>
            </a:p>
          </p:txBody>
        </p:sp>
        <p:sp>
          <p:nvSpPr>
            <p:cNvPr id="81" name="Rectangle 118"/>
            <p:cNvSpPr>
              <a:spLocks noChangeArrowheads="1"/>
            </p:cNvSpPr>
            <p:nvPr/>
          </p:nvSpPr>
          <p:spPr bwMode="auto">
            <a:xfrm>
              <a:off x="3914633" y="5150685"/>
              <a:ext cx="76529" cy="265809"/>
            </a:xfrm>
            <a:prstGeom prst="rect">
              <a:avLst/>
            </a:prstGeom>
            <a:solidFill>
              <a:schemeClr val="accent2"/>
            </a:solidFill>
            <a:ln w="9525" algn="ctr">
              <a:noFill/>
              <a:round/>
              <a:headEnd/>
              <a:tailEnd/>
            </a:ln>
          </p:spPr>
          <p:txBody>
            <a:bodyPr/>
            <a:lstStyle/>
            <a:p>
              <a:pPr defTabSz="455315">
                <a:lnSpc>
                  <a:spcPct val="90000"/>
                </a:lnSpc>
              </a:pPr>
              <a:endParaRPr lang="en-US" sz="2200">
                <a:solidFill>
                  <a:srgbClr val="000000"/>
                </a:solidFill>
                <a:latin typeface="Arial"/>
              </a:endParaRPr>
            </a:p>
          </p:txBody>
        </p:sp>
        <p:sp>
          <p:nvSpPr>
            <p:cNvPr id="82" name="Rectangle 119"/>
            <p:cNvSpPr>
              <a:spLocks noChangeArrowheads="1"/>
            </p:cNvSpPr>
            <p:nvPr/>
          </p:nvSpPr>
          <p:spPr bwMode="auto">
            <a:xfrm>
              <a:off x="4017781" y="5241337"/>
              <a:ext cx="76529" cy="176693"/>
            </a:xfrm>
            <a:prstGeom prst="rect">
              <a:avLst/>
            </a:prstGeom>
            <a:solidFill>
              <a:schemeClr val="accent2"/>
            </a:solidFill>
            <a:ln w="9525" algn="ctr">
              <a:noFill/>
              <a:round/>
              <a:headEnd/>
              <a:tailEnd/>
            </a:ln>
          </p:spPr>
          <p:txBody>
            <a:bodyPr/>
            <a:lstStyle/>
            <a:p>
              <a:pPr defTabSz="455315">
                <a:lnSpc>
                  <a:spcPct val="90000"/>
                </a:lnSpc>
              </a:pPr>
              <a:endParaRPr lang="en-US" sz="2200">
                <a:solidFill>
                  <a:srgbClr val="000000"/>
                </a:solidFill>
                <a:latin typeface="Arial"/>
              </a:endParaRPr>
            </a:p>
          </p:txBody>
        </p:sp>
        <p:sp>
          <p:nvSpPr>
            <p:cNvPr id="83" name="Rectangle 120"/>
            <p:cNvSpPr>
              <a:spLocks noChangeArrowheads="1"/>
            </p:cNvSpPr>
            <p:nvPr/>
          </p:nvSpPr>
          <p:spPr bwMode="auto">
            <a:xfrm>
              <a:off x="4120929" y="5330452"/>
              <a:ext cx="76529" cy="89115"/>
            </a:xfrm>
            <a:prstGeom prst="rect">
              <a:avLst/>
            </a:prstGeom>
            <a:solidFill>
              <a:schemeClr val="accent2"/>
            </a:solidFill>
            <a:ln w="9525" algn="ctr">
              <a:noFill/>
              <a:round/>
              <a:headEnd/>
              <a:tailEnd/>
            </a:ln>
          </p:spPr>
          <p:txBody>
            <a:bodyPr/>
            <a:lstStyle/>
            <a:p>
              <a:pPr defTabSz="455315">
                <a:lnSpc>
                  <a:spcPct val="90000"/>
                </a:lnSpc>
              </a:pPr>
              <a:endParaRPr lang="en-US" sz="2200">
                <a:solidFill>
                  <a:srgbClr val="000000"/>
                </a:solidFill>
                <a:latin typeface="Arial"/>
              </a:endParaRPr>
            </a:p>
          </p:txBody>
        </p:sp>
        <p:pic>
          <p:nvPicPr>
            <p:cNvPr id="84" name="Picture 5" descr="C:\Mike\Connectivity Decks\API Discussion\images\magic_wand2.png"/>
            <p:cNvPicPr>
              <a:picLocks noChangeAspect="1" noChangeArrowheads="1"/>
            </p:cNvPicPr>
            <p:nvPr/>
          </p:nvPicPr>
          <p:blipFill>
            <a:blip r:embed="rId3"/>
            <a:srcRect/>
            <a:stretch>
              <a:fillRect/>
            </a:stretch>
          </p:blipFill>
          <p:spPr bwMode="auto">
            <a:xfrm>
              <a:off x="725370" y="5651573"/>
              <a:ext cx="327744" cy="331877"/>
            </a:xfrm>
            <a:prstGeom prst="rect">
              <a:avLst/>
            </a:prstGeom>
            <a:noFill/>
            <a:ln w="9525">
              <a:noFill/>
              <a:miter lim="800000"/>
              <a:headEnd/>
              <a:tailEnd/>
            </a:ln>
          </p:spPr>
        </p:pic>
        <p:pic>
          <p:nvPicPr>
            <p:cNvPr id="86" name="Picture 122" descr="cloud.png"/>
            <p:cNvPicPr>
              <a:picLocks noChangeAspect="1"/>
            </p:cNvPicPr>
            <p:nvPr/>
          </p:nvPicPr>
          <p:blipFill>
            <a:blip r:embed="rId4"/>
            <a:srcRect/>
            <a:stretch>
              <a:fillRect/>
            </a:stretch>
          </p:blipFill>
          <p:spPr bwMode="auto">
            <a:xfrm>
              <a:off x="811881" y="2678510"/>
              <a:ext cx="400946" cy="301147"/>
            </a:xfrm>
            <a:prstGeom prst="rect">
              <a:avLst/>
            </a:prstGeom>
            <a:noFill/>
            <a:ln w="9525">
              <a:noFill/>
              <a:miter lim="800000"/>
              <a:headEnd/>
              <a:tailEnd/>
            </a:ln>
          </p:spPr>
        </p:pic>
        <p:pic>
          <p:nvPicPr>
            <p:cNvPr id="87" name="Picture 123" descr="Developers.png"/>
            <p:cNvPicPr>
              <a:picLocks noChangeAspect="1"/>
            </p:cNvPicPr>
            <p:nvPr/>
          </p:nvPicPr>
          <p:blipFill>
            <a:blip r:embed="rId5">
              <a:duotone>
                <a:schemeClr val="accent3">
                  <a:shade val="45000"/>
                  <a:satMod val="135000"/>
                </a:schemeClr>
                <a:prstClr val="white"/>
              </a:duotone>
            </a:blip>
            <a:srcRect/>
            <a:stretch>
              <a:fillRect/>
            </a:stretch>
          </p:blipFill>
          <p:spPr bwMode="auto">
            <a:xfrm>
              <a:off x="798572" y="3873881"/>
              <a:ext cx="314435" cy="354923"/>
            </a:xfrm>
            <a:prstGeom prst="rect">
              <a:avLst/>
            </a:prstGeom>
            <a:noFill/>
            <a:ln w="9525">
              <a:noFill/>
              <a:miter lim="800000"/>
              <a:headEnd/>
              <a:tailEnd/>
            </a:ln>
          </p:spPr>
        </p:pic>
        <p:pic>
          <p:nvPicPr>
            <p:cNvPr id="88" name="Picture 124" descr="iphone.png"/>
            <p:cNvPicPr>
              <a:picLocks noChangeAspect="1"/>
            </p:cNvPicPr>
            <p:nvPr/>
          </p:nvPicPr>
          <p:blipFill>
            <a:blip r:embed="rId6"/>
            <a:srcRect/>
            <a:stretch>
              <a:fillRect/>
            </a:stretch>
          </p:blipFill>
          <p:spPr bwMode="auto">
            <a:xfrm>
              <a:off x="3979516" y="2633952"/>
              <a:ext cx="221269" cy="370289"/>
            </a:xfrm>
            <a:prstGeom prst="rect">
              <a:avLst/>
            </a:prstGeom>
            <a:noFill/>
            <a:ln w="9525">
              <a:noFill/>
              <a:miter lim="800000"/>
              <a:headEnd/>
              <a:tailEnd/>
            </a:ln>
          </p:spPr>
        </p:pic>
        <p:pic>
          <p:nvPicPr>
            <p:cNvPr id="89" name="Picture 125" descr="lock.png"/>
            <p:cNvPicPr>
              <a:picLocks noChangeAspect="1"/>
            </p:cNvPicPr>
            <p:nvPr/>
          </p:nvPicPr>
          <p:blipFill>
            <a:blip r:embed="rId7"/>
            <a:srcRect/>
            <a:stretch>
              <a:fillRect/>
            </a:stretch>
          </p:blipFill>
          <p:spPr bwMode="auto">
            <a:xfrm>
              <a:off x="758644" y="5150685"/>
              <a:ext cx="236242" cy="282710"/>
            </a:xfrm>
            <a:prstGeom prst="rect">
              <a:avLst/>
            </a:prstGeom>
            <a:noFill/>
            <a:ln w="9525">
              <a:noFill/>
              <a:miter lim="800000"/>
              <a:headEnd/>
              <a:tailEnd/>
            </a:ln>
          </p:spPr>
        </p:pic>
        <p:pic>
          <p:nvPicPr>
            <p:cNvPr id="90" name="Picture 126" descr="Developers.png"/>
            <p:cNvPicPr>
              <a:picLocks noChangeAspect="1"/>
            </p:cNvPicPr>
            <p:nvPr/>
          </p:nvPicPr>
          <p:blipFill>
            <a:blip r:embed="rId5">
              <a:duotone>
                <a:schemeClr val="accent3">
                  <a:shade val="45000"/>
                  <a:satMod val="135000"/>
                </a:schemeClr>
                <a:prstClr val="white"/>
              </a:duotone>
            </a:blip>
            <a:srcRect/>
            <a:stretch>
              <a:fillRect/>
            </a:stretch>
          </p:blipFill>
          <p:spPr bwMode="auto">
            <a:xfrm>
              <a:off x="2869846" y="3873881"/>
              <a:ext cx="314434" cy="354923"/>
            </a:xfrm>
            <a:prstGeom prst="rect">
              <a:avLst/>
            </a:prstGeom>
            <a:noFill/>
            <a:ln w="9525">
              <a:noFill/>
              <a:miter lim="800000"/>
              <a:headEnd/>
              <a:tailEnd/>
            </a:ln>
          </p:spPr>
        </p:pic>
        <p:pic>
          <p:nvPicPr>
            <p:cNvPr id="91" name="Picture 127" descr="Developers.png"/>
            <p:cNvPicPr>
              <a:picLocks noChangeAspect="1"/>
            </p:cNvPicPr>
            <p:nvPr/>
          </p:nvPicPr>
          <p:blipFill>
            <a:blip r:embed="rId5">
              <a:duotone>
                <a:schemeClr val="accent3">
                  <a:shade val="45000"/>
                  <a:satMod val="135000"/>
                </a:schemeClr>
                <a:prstClr val="white"/>
              </a:duotone>
            </a:blip>
            <a:srcRect/>
            <a:stretch>
              <a:fillRect/>
            </a:stretch>
          </p:blipFill>
          <p:spPr bwMode="auto">
            <a:xfrm>
              <a:off x="4907846" y="3873881"/>
              <a:ext cx="316098" cy="354923"/>
            </a:xfrm>
            <a:prstGeom prst="rect">
              <a:avLst/>
            </a:prstGeom>
            <a:noFill/>
            <a:ln w="9525">
              <a:noFill/>
              <a:miter lim="800000"/>
              <a:headEnd/>
              <a:tailEnd/>
            </a:ln>
          </p:spPr>
        </p:pic>
        <p:pic>
          <p:nvPicPr>
            <p:cNvPr id="92" name="Picture 128" descr="meeter.png"/>
            <p:cNvPicPr>
              <a:picLocks noChangeAspect="1"/>
            </p:cNvPicPr>
            <p:nvPr/>
          </p:nvPicPr>
          <p:blipFill>
            <a:blip r:embed="rId8"/>
            <a:srcRect/>
            <a:stretch>
              <a:fillRect/>
            </a:stretch>
          </p:blipFill>
          <p:spPr bwMode="auto">
            <a:xfrm>
              <a:off x="3893005" y="2105408"/>
              <a:ext cx="394291" cy="364143"/>
            </a:xfrm>
            <a:prstGeom prst="rect">
              <a:avLst/>
            </a:prstGeom>
            <a:noFill/>
            <a:ln w="9525">
              <a:noFill/>
              <a:miter lim="800000"/>
              <a:headEnd/>
              <a:tailEnd/>
            </a:ln>
          </p:spPr>
        </p:pic>
        <p:pic>
          <p:nvPicPr>
            <p:cNvPr id="93" name="Picture 129" descr="Lifecycle.png"/>
            <p:cNvPicPr>
              <a:picLocks noChangeAspect="1"/>
            </p:cNvPicPr>
            <p:nvPr/>
          </p:nvPicPr>
          <p:blipFill>
            <a:blip r:embed="rId9"/>
            <a:srcRect/>
            <a:stretch>
              <a:fillRect/>
            </a:stretch>
          </p:blipFill>
          <p:spPr bwMode="auto">
            <a:xfrm>
              <a:off x="3879695" y="5676156"/>
              <a:ext cx="329407" cy="293466"/>
            </a:xfrm>
            <a:prstGeom prst="rect">
              <a:avLst/>
            </a:prstGeom>
            <a:noFill/>
            <a:ln w="9525">
              <a:noFill/>
              <a:miter lim="800000"/>
              <a:headEnd/>
              <a:tailEnd/>
            </a:ln>
          </p:spPr>
        </p:pic>
        <p:pic>
          <p:nvPicPr>
            <p:cNvPr id="94" name="Picture 130" descr="blocks.png"/>
            <p:cNvPicPr>
              <a:picLocks noChangeAspect="1"/>
            </p:cNvPicPr>
            <p:nvPr/>
          </p:nvPicPr>
          <p:blipFill>
            <a:blip r:embed="rId10"/>
            <a:srcRect/>
            <a:stretch>
              <a:fillRect/>
            </a:stretch>
          </p:blipFill>
          <p:spPr bwMode="auto">
            <a:xfrm>
              <a:off x="810218" y="2113091"/>
              <a:ext cx="395954" cy="376434"/>
            </a:xfrm>
            <a:prstGeom prst="rect">
              <a:avLst/>
            </a:prstGeom>
            <a:noFill/>
            <a:ln w="9525">
              <a:noFill/>
              <a:miter lim="800000"/>
              <a:headEnd/>
              <a:tailEnd/>
            </a:ln>
          </p:spPr>
        </p:pic>
        <p:sp>
          <p:nvSpPr>
            <p:cNvPr id="95" name="Rectangle 29"/>
            <p:cNvSpPr>
              <a:spLocks noChangeArrowheads="1"/>
            </p:cNvSpPr>
            <p:nvPr/>
          </p:nvSpPr>
          <p:spPr bwMode="auto">
            <a:xfrm>
              <a:off x="500775" y="1447800"/>
              <a:ext cx="6353569" cy="264272"/>
            </a:xfrm>
            <a:prstGeom prst="rect">
              <a:avLst/>
            </a:prstGeom>
            <a:gradFill rotWithShape="1">
              <a:gsLst>
                <a:gs pos="0">
                  <a:srgbClr val="F3F3F4"/>
                </a:gs>
                <a:gs pos="50000">
                  <a:srgbClr val="EBECED"/>
                </a:gs>
                <a:gs pos="100000">
                  <a:srgbClr val="D3D5D6"/>
                </a:gs>
              </a:gsLst>
              <a:lin ang="5400000" scaled="1"/>
            </a:gradFill>
            <a:ln w="9525">
              <a:solidFill>
                <a:srgbClr val="B3B3B3"/>
              </a:solidFill>
              <a:miter lim="800000"/>
              <a:headEnd/>
              <a:tailEnd/>
            </a:ln>
          </p:spPr>
          <p:txBody>
            <a:bodyPr/>
            <a:lstStyle/>
            <a:p>
              <a:pPr algn="ctr" defTabSz="455315"/>
              <a:r>
                <a:rPr lang="en-US" sz="1200" b="1">
                  <a:solidFill>
                    <a:srgbClr val="808084"/>
                  </a:solidFill>
                  <a:latin typeface="Arial"/>
                </a:rPr>
                <a:t>Channels:  </a:t>
              </a:r>
              <a:r>
                <a:rPr lang="en-US" sz="1200">
                  <a:solidFill>
                    <a:srgbClr val="808084"/>
                  </a:solidFill>
                  <a:latin typeface="Arial"/>
                </a:rPr>
                <a:t>Smartphones •  Tablets  •  Desktops  • Cars  •  TVs  •  Others  </a:t>
              </a:r>
            </a:p>
          </p:txBody>
        </p:sp>
        <p:sp>
          <p:nvSpPr>
            <p:cNvPr id="97" name="Rectangle 29"/>
            <p:cNvSpPr>
              <a:spLocks noChangeArrowheads="1"/>
            </p:cNvSpPr>
            <p:nvPr/>
          </p:nvSpPr>
          <p:spPr bwMode="auto">
            <a:xfrm>
              <a:off x="3788541" y="3482083"/>
              <a:ext cx="2940867" cy="26580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a:lstStyle/>
            <a:p>
              <a:pPr algn="ctr" defTabSz="455315">
                <a:lnSpc>
                  <a:spcPct val="90000"/>
                </a:lnSpc>
              </a:pPr>
              <a:r>
                <a:rPr lang="en-US" sz="1200" dirty="0">
                  <a:solidFill>
                    <a:srgbClr val="808084"/>
                  </a:solidFill>
                  <a:latin typeface="Arial"/>
                </a:rPr>
                <a:t>Business Support Systems</a:t>
              </a:r>
            </a:p>
          </p:txBody>
        </p:sp>
        <p:sp>
          <p:nvSpPr>
            <p:cNvPr id="98" name="TextBox 22"/>
            <p:cNvSpPr txBox="1">
              <a:spLocks noChangeArrowheads="1"/>
            </p:cNvSpPr>
            <p:nvPr/>
          </p:nvSpPr>
          <p:spPr bwMode="auto">
            <a:xfrm>
              <a:off x="475770" y="6505849"/>
              <a:ext cx="3114397" cy="239547"/>
            </a:xfrm>
            <a:prstGeom prst="rect">
              <a:avLst/>
            </a:prstGeom>
            <a:noFill/>
            <a:ln>
              <a:noFill/>
            </a:ln>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defTabSz="455315" eaLnBrk="1" hangingPunct="1">
                <a:lnSpc>
                  <a:spcPct val="90000"/>
                </a:lnSpc>
                <a:defRPr/>
              </a:pPr>
              <a:r>
                <a:rPr lang="en-US" sz="1100" dirty="0">
                  <a:solidFill>
                    <a:srgbClr val="FFFFFF"/>
                  </a:solidFill>
                  <a:latin typeface="Arial"/>
                  <a:cs typeface="Helvetica"/>
                </a:rPr>
                <a:t>Cloud / On-</a:t>
              </a:r>
              <a:r>
                <a:rPr lang="en-US" sz="1100" dirty="0" err="1">
                  <a:solidFill>
                    <a:srgbClr val="FFFFFF"/>
                  </a:solidFill>
                  <a:latin typeface="Arial"/>
                  <a:cs typeface="Helvetica"/>
                </a:rPr>
                <a:t>prem</a:t>
              </a:r>
              <a:r>
                <a:rPr lang="en-US" sz="1100" dirty="0">
                  <a:solidFill>
                    <a:srgbClr val="FFFFFF"/>
                  </a:solidFill>
                  <a:latin typeface="Arial"/>
                  <a:cs typeface="Helvetica"/>
                </a:rPr>
                <a:t> / Hybrid Hosting</a:t>
              </a:r>
            </a:p>
          </p:txBody>
        </p:sp>
      </p:grpSp>
      <p:sp>
        <p:nvSpPr>
          <p:cNvPr id="96" name="Footer Placeholder 95"/>
          <p:cNvSpPr>
            <a:spLocks noGrp="1"/>
          </p:cNvSpPr>
          <p:nvPr>
            <p:ph type="ftr" sz="quarter" idx="10"/>
          </p:nvPr>
        </p:nvSpPr>
        <p:spPr>
          <a:xfrm>
            <a:off x="1752601" y="6442930"/>
            <a:ext cx="4647604" cy="365125"/>
          </a:xfrm>
        </p:spPr>
        <p:txBody>
          <a:bodyPr/>
          <a:lstStyle/>
          <a:p>
            <a:r>
              <a:rPr lang="en-US" dirty="0" smtClean="0"/>
              <a:t>Banking and Financial Markets Workshop</a:t>
            </a:r>
            <a:endParaRPr lang="en-US" dirty="0"/>
          </a:p>
        </p:txBody>
      </p:sp>
      <p:sp>
        <p:nvSpPr>
          <p:cNvPr id="99" name="Slide Number Placeholder 98"/>
          <p:cNvSpPr>
            <a:spLocks noGrp="1"/>
          </p:cNvSpPr>
          <p:nvPr>
            <p:ph type="sldNum" sz="quarter" idx="11"/>
          </p:nvPr>
        </p:nvSpPr>
        <p:spPr/>
        <p:txBody>
          <a:bodyPr/>
          <a:lstStyle/>
          <a:p>
            <a:fld id="{2BA8F69F-69A3-1D41-B02A-15E95FCA9EA1}" type="slidenum">
              <a:rPr lang="en-US" smtClean="0"/>
              <a:pPr/>
              <a:t>15</a:t>
            </a:fld>
            <a:endParaRPr lang="en-US"/>
          </a:p>
        </p:txBody>
      </p:sp>
      <p:sp>
        <p:nvSpPr>
          <p:cNvPr id="3" name="TextBox 2"/>
          <p:cNvSpPr txBox="1"/>
          <p:nvPr/>
        </p:nvSpPr>
        <p:spPr>
          <a:xfrm>
            <a:off x="7518824" y="4803792"/>
            <a:ext cx="1108211" cy="369332"/>
          </a:xfrm>
          <a:prstGeom prst="rect">
            <a:avLst/>
          </a:prstGeom>
          <a:noFill/>
        </p:spPr>
        <p:txBody>
          <a:bodyPr wrap="none" rtlCol="0">
            <a:spAutoFit/>
          </a:bodyPr>
          <a:lstStyle/>
          <a:p>
            <a:r>
              <a:rPr lang="en-US" b="1" dirty="0" smtClean="0">
                <a:solidFill>
                  <a:srgbClr val="2EA4AB"/>
                </a:solidFill>
                <a:latin typeface="Helvetica Neue"/>
                <a:cs typeface="Helvetica Neue"/>
              </a:rPr>
              <a:t>Produce</a:t>
            </a:r>
            <a:endParaRPr lang="en-US" b="1" dirty="0">
              <a:solidFill>
                <a:srgbClr val="2EA4AB"/>
              </a:solidFill>
              <a:latin typeface="Helvetica Neue"/>
              <a:cs typeface="Helvetica Neue"/>
            </a:endParaRPr>
          </a:p>
        </p:txBody>
      </p:sp>
      <p:sp>
        <p:nvSpPr>
          <p:cNvPr id="56" name="TextBox 55"/>
          <p:cNvSpPr txBox="1"/>
          <p:nvPr/>
        </p:nvSpPr>
        <p:spPr>
          <a:xfrm>
            <a:off x="7508320" y="3221231"/>
            <a:ext cx="1129218" cy="369332"/>
          </a:xfrm>
          <a:prstGeom prst="rect">
            <a:avLst/>
          </a:prstGeom>
          <a:noFill/>
        </p:spPr>
        <p:txBody>
          <a:bodyPr wrap="none" rtlCol="0">
            <a:spAutoFit/>
          </a:bodyPr>
          <a:lstStyle/>
          <a:p>
            <a:r>
              <a:rPr lang="en-US" b="1" dirty="0" smtClean="0">
                <a:solidFill>
                  <a:srgbClr val="00CCFF"/>
                </a:solidFill>
                <a:latin typeface="Helvetica Neue"/>
                <a:cs typeface="Helvetica Neue"/>
              </a:rPr>
              <a:t>Promote</a:t>
            </a:r>
            <a:endParaRPr lang="en-US" b="1" dirty="0">
              <a:solidFill>
                <a:srgbClr val="00CCFF"/>
              </a:solidFill>
              <a:latin typeface="Helvetica Neue"/>
              <a:cs typeface="Helvetica Neue"/>
            </a:endParaRPr>
          </a:p>
        </p:txBody>
      </p:sp>
      <p:sp>
        <p:nvSpPr>
          <p:cNvPr id="85" name="TextBox 84"/>
          <p:cNvSpPr txBox="1"/>
          <p:nvPr/>
        </p:nvSpPr>
        <p:spPr>
          <a:xfrm>
            <a:off x="7454811" y="1742735"/>
            <a:ext cx="1236236" cy="369332"/>
          </a:xfrm>
          <a:prstGeom prst="rect">
            <a:avLst/>
          </a:prstGeom>
          <a:noFill/>
        </p:spPr>
        <p:txBody>
          <a:bodyPr wrap="none" rtlCol="0">
            <a:spAutoFit/>
          </a:bodyPr>
          <a:lstStyle/>
          <a:p>
            <a:r>
              <a:rPr lang="en-US" b="1" dirty="0" smtClean="0">
                <a:solidFill>
                  <a:schemeClr val="accent3">
                    <a:lumMod val="75000"/>
                  </a:schemeClr>
                </a:solidFill>
                <a:latin typeface="Helvetica Neue"/>
                <a:cs typeface="Helvetica Neue"/>
              </a:rPr>
              <a:t>Consume</a:t>
            </a:r>
            <a:endParaRPr lang="en-US" b="1" dirty="0">
              <a:solidFill>
                <a:schemeClr val="accent3">
                  <a:lumMod val="75000"/>
                </a:schemeClr>
              </a:solidFill>
              <a:latin typeface="Helvetica Neue"/>
              <a:cs typeface="Helvetica Neue"/>
            </a:endParaRPr>
          </a:p>
        </p:txBody>
      </p:sp>
      <p:sp>
        <p:nvSpPr>
          <p:cNvPr id="100" name="Title 99"/>
          <p:cNvSpPr>
            <a:spLocks noGrp="1"/>
          </p:cNvSpPr>
          <p:nvPr>
            <p:ph type="title"/>
          </p:nvPr>
        </p:nvSpPr>
        <p:spPr/>
        <p:txBody>
          <a:bodyPr/>
          <a:lstStyle/>
          <a:p>
            <a:r>
              <a:rPr lang="en-US" dirty="0" smtClean="0"/>
              <a:t>API Economy Reference Model</a:t>
            </a:r>
            <a:endParaRPr lang="en-US" dirty="0"/>
          </a:p>
        </p:txBody>
      </p:sp>
    </p:spTree>
    <p:extLst>
      <p:ext uri="{BB962C8B-B14F-4D97-AF65-F5344CB8AC3E}">
        <p14:creationId xmlns:p14="http://schemas.microsoft.com/office/powerpoint/2010/main" val="21392220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900113" y="1155700"/>
          <a:ext cx="7786687" cy="4838778"/>
        </p:xfrm>
        <a:graphic>
          <a:graphicData uri="http://schemas.openxmlformats.org/drawingml/2006/table">
            <a:tbl>
              <a:tblPr firstRow="1" bandRow="1">
                <a:tableStyleId>{5C22544A-7EE6-4342-B048-85BDC9FD1C3A}</a:tableStyleId>
              </a:tblPr>
              <a:tblGrid>
                <a:gridCol w="3532967"/>
                <a:gridCol w="4253720"/>
              </a:tblGrid>
              <a:tr h="346500">
                <a:tc>
                  <a:txBody>
                    <a:bodyPr/>
                    <a:lstStyle/>
                    <a:p>
                      <a:r>
                        <a:rPr lang="en-US" sz="1400" dirty="0" smtClean="0">
                          <a:latin typeface="Helvetica Neue Light"/>
                        </a:rPr>
                        <a:t>Model</a:t>
                      </a:r>
                      <a:endParaRPr lang="en-US" sz="1400" dirty="0">
                        <a:latin typeface="Helvetica Neue Light"/>
                      </a:endParaRPr>
                    </a:p>
                  </a:txBody>
                  <a:tcPr marL="91448" marR="91448" marT="45718" marB="45718">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solidFill>
                      <a:srgbClr val="00B0F0"/>
                    </a:solidFill>
                  </a:tcPr>
                </a:tc>
                <a:tc>
                  <a:txBody>
                    <a:bodyPr/>
                    <a:lstStyle/>
                    <a:p>
                      <a:r>
                        <a:rPr lang="en-US" sz="1400" dirty="0" smtClean="0">
                          <a:latin typeface="Helvetica Neue Light"/>
                        </a:rPr>
                        <a:t>Goal</a:t>
                      </a:r>
                      <a:endParaRPr lang="en-US" sz="1400" dirty="0">
                        <a:latin typeface="Helvetica Neue Light"/>
                      </a:endParaRPr>
                    </a:p>
                  </a:txBody>
                  <a:tcPr marL="91448" marR="91448" marT="45718" marB="45718">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solidFill>
                      <a:srgbClr val="00B0F0"/>
                    </a:solidFill>
                  </a:tcPr>
                </a:tc>
              </a:tr>
              <a:tr h="1066744">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Self-service API portal for internal development</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Support Omni-channel strategy and 360 view of customer. API model for loosely coupling internal channel development. Internal exposure of business logic as APIs</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r h="833915">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APIs for Apps ecosystem</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Offering APIs to create an Apps ecosystem and foster innovation. Offers marketing &amp; branding visibility</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r h="976289">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B2B</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APIs for Customer-Bank integration (i.e. accounting packages receiving banking statements or payments)</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r h="605095">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API for open data access</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Open access to data in public or private organization</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r h="579090">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API Standardization</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API standardization to foster reusable app development</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r h="431067">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800" b="1" i="0" u="none" strike="noStrike" cap="none" normalizeH="0" baseline="0" dirty="0" smtClean="0">
                          <a:ln>
                            <a:noFill/>
                          </a:ln>
                          <a:solidFill>
                            <a:srgbClr val="000000"/>
                          </a:solidFill>
                          <a:effectLst/>
                          <a:latin typeface="Helvetica Neue Light"/>
                          <a:ea typeface="MS PGothic" panose="020B0600070205080204" pitchFamily="34" charset="-128"/>
                        </a:rPr>
                        <a:t>Banking API Platform </a:t>
                      </a:r>
                      <a:endParaRPr kumimoji="0" lang="en-US" sz="1200" b="1" i="0" u="none" strike="noStrike" cap="none" normalizeH="0" baseline="0" dirty="0" smtClean="0">
                        <a:ln>
                          <a:noFill/>
                        </a:ln>
                        <a:solidFill>
                          <a:srgbClr val="000000"/>
                        </a:solidFill>
                        <a:effectLst/>
                        <a:latin typeface="Helvetica Neue Light"/>
                        <a:ea typeface="MS PGothic" panose="020B0600070205080204" pitchFamily="34" charset="-128"/>
                      </a:endParaRP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c>
                  <a:txBody>
                    <a:bodyPr/>
                    <a:lstStyle>
                      <a:lvl1pPr eaLnBrk="0" hangingPunct="0">
                        <a:spcBef>
                          <a:spcPct val="20000"/>
                        </a:spcBef>
                        <a:buClr>
                          <a:schemeClr val="tx1"/>
                        </a:buClr>
                        <a:buFont typeface="Arial" panose="020B0604020202020204" pitchFamily="34" charset="0"/>
                        <a:defRPr sz="1200">
                          <a:solidFill>
                            <a:srgbClr val="000000"/>
                          </a:solidFill>
                          <a:latin typeface="Arial" panose="020B0604020202020204" pitchFamily="34" charset="0"/>
                          <a:ea typeface="MS PGothic" panose="020B0600070205080204" pitchFamily="34" charset="-128"/>
                        </a:defRPr>
                      </a:lvl1pPr>
                      <a:lvl2pPr marL="346075" eaLnBrk="0" hangingPunct="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2pPr>
                      <a:lvl3pPr marL="682625"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3pPr>
                      <a:lvl4pPr marL="1030288" eaLnBrk="0" hangingPunct="0">
                        <a:spcBef>
                          <a:spcPct val="20000"/>
                        </a:spcBef>
                        <a:buClr>
                          <a:schemeClr val="tx1"/>
                        </a:buClr>
                        <a:defRPr sz="1000">
                          <a:solidFill>
                            <a:schemeClr val="tx1"/>
                          </a:solidFill>
                          <a:latin typeface="Arial" panose="020B0604020202020204" pitchFamily="34" charset="0"/>
                          <a:ea typeface="MS PGothic" panose="020B0600070205080204" pitchFamily="34" charset="-128"/>
                        </a:defRPr>
                      </a:lvl4pPr>
                      <a:lvl5pPr marL="1376363" eaLnBrk="0" hangingPunct="0">
                        <a:spcBef>
                          <a:spcPct val="20000"/>
                        </a:spcBef>
                        <a:buClr>
                          <a:schemeClr val="tx1"/>
                        </a:buClr>
                        <a:defRPr sz="900">
                          <a:solidFill>
                            <a:schemeClr val="tx1"/>
                          </a:solidFill>
                          <a:latin typeface="Arial" panose="020B0604020202020204" pitchFamily="34" charset="0"/>
                          <a:ea typeface="MS PGothic" panose="020B0600070205080204" pitchFamily="34" charset="-128"/>
                        </a:defRPr>
                      </a:lvl5pPr>
                      <a:lvl6pPr marL="18335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6pPr>
                      <a:lvl7pPr marL="22907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7pPr>
                      <a:lvl8pPr marL="27479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8pPr>
                      <a:lvl9pPr marL="3205163" eaLnBrk="0" fontAlgn="base" hangingPunct="0">
                        <a:spcBef>
                          <a:spcPct val="20000"/>
                        </a:spcBef>
                        <a:spcAft>
                          <a:spcPct val="0"/>
                        </a:spcAft>
                        <a:buClr>
                          <a:schemeClr val="tx1"/>
                        </a:buClr>
                        <a:defRPr sz="9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pPr>
                      <a:r>
                        <a:rPr kumimoji="0" lang="en-US" sz="1600" b="0" i="0" u="none" strike="noStrike" cap="none" normalizeH="0" baseline="0" dirty="0" smtClean="0">
                          <a:ln>
                            <a:noFill/>
                          </a:ln>
                          <a:solidFill>
                            <a:srgbClr val="000000"/>
                          </a:solidFill>
                          <a:effectLst/>
                          <a:latin typeface="Helvetica Neue Light"/>
                          <a:ea typeface="MS PGothic" panose="020B0600070205080204" pitchFamily="34" charset="-128"/>
                        </a:rPr>
                        <a:t>API platform to access banking data</a:t>
                      </a:r>
                    </a:p>
                  </a:txBody>
                  <a:tcPr marL="91448" marR="91448" marT="45718" marB="45718" horzOverflow="overflow">
                    <a:lnL w="9525" cap="flat" cmpd="sng" algn="ctr">
                      <a:solidFill>
                        <a:srgbClr val="333399">
                          <a:lumMod val="60000"/>
                          <a:lumOff val="40000"/>
                        </a:srgbClr>
                      </a:solidFill>
                      <a:prstDash val="solid"/>
                      <a:round/>
                      <a:headEnd type="none" w="med" len="med"/>
                      <a:tailEnd type="none" w="med" len="med"/>
                    </a:lnL>
                    <a:lnR w="9525" cap="flat" cmpd="sng" algn="ctr">
                      <a:solidFill>
                        <a:srgbClr val="333399">
                          <a:lumMod val="60000"/>
                          <a:lumOff val="40000"/>
                        </a:srgbClr>
                      </a:solidFill>
                      <a:prstDash val="solid"/>
                      <a:round/>
                      <a:headEnd type="none" w="med" len="med"/>
                      <a:tailEnd type="none" w="med" len="med"/>
                    </a:lnR>
                    <a:lnT w="9525" cap="flat" cmpd="sng" algn="ctr">
                      <a:solidFill>
                        <a:srgbClr val="333399">
                          <a:lumMod val="60000"/>
                          <a:lumOff val="40000"/>
                        </a:srgbClr>
                      </a:solidFill>
                      <a:prstDash val="solid"/>
                      <a:round/>
                      <a:headEnd type="none" w="med" len="med"/>
                      <a:tailEnd type="none" w="med" len="med"/>
                    </a:lnT>
                    <a:lnB w="9525" cap="flat" cmpd="sng" algn="ctr">
                      <a:solidFill>
                        <a:srgbClr val="333399">
                          <a:lumMod val="60000"/>
                          <a:lumOff val="40000"/>
                        </a:srgbClr>
                      </a:solidFill>
                      <a:prstDash val="solid"/>
                      <a:round/>
                      <a:headEnd type="none" w="med" len="med"/>
                      <a:tailEnd type="none" w="med" len="med"/>
                    </a:lnB>
                  </a:tcPr>
                </a:tc>
              </a:tr>
            </a:tbl>
          </a:graphicData>
        </a:graphic>
      </p:graphicFrame>
      <p:sp>
        <p:nvSpPr>
          <p:cNvPr id="8" name="TextBox 2"/>
          <p:cNvSpPr txBox="1">
            <a:spLocks noChangeArrowheads="1"/>
          </p:cNvSpPr>
          <p:nvPr/>
        </p:nvSpPr>
        <p:spPr bwMode="auto">
          <a:xfrm>
            <a:off x="550863" y="-57150"/>
            <a:ext cx="9351962" cy="860425"/>
          </a:xfrm>
          <a:prstGeom prst="rect">
            <a:avLst/>
          </a:prstGeom>
          <a:noFill/>
          <a:ln>
            <a:noFill/>
          </a:ln>
          <a:extLst/>
        </p:spPr>
        <p:txBody>
          <a:bodyPr lIns="91280" tIns="45641" rIns="91280" bIns="45641">
            <a:spAutoFit/>
          </a:bodyPr>
          <a:lstStyle>
            <a:lvl1pPr>
              <a:defRPr sz="2000">
                <a:solidFill>
                  <a:schemeClr val="hlink"/>
                </a:solidFill>
                <a:latin typeface="Arial" panose="020B0604020202020204" pitchFamily="34" charset="0"/>
                <a:cs typeface="Arial" panose="020B0604020202020204" pitchFamily="34" charset="0"/>
              </a:defRPr>
            </a:lvl1pPr>
            <a:lvl2pPr marL="742950" indent="-285750">
              <a:defRPr sz="2000">
                <a:solidFill>
                  <a:schemeClr val="hlink"/>
                </a:solidFill>
                <a:latin typeface="Arial" panose="020B0604020202020204" pitchFamily="34" charset="0"/>
                <a:cs typeface="Arial" panose="020B0604020202020204" pitchFamily="34" charset="0"/>
              </a:defRPr>
            </a:lvl2pPr>
            <a:lvl3pPr marL="1143000" indent="-228600">
              <a:defRPr sz="2000">
                <a:solidFill>
                  <a:schemeClr val="hlink"/>
                </a:solidFill>
                <a:latin typeface="Arial" panose="020B0604020202020204" pitchFamily="34" charset="0"/>
                <a:cs typeface="Arial" panose="020B0604020202020204" pitchFamily="34" charset="0"/>
              </a:defRPr>
            </a:lvl3pPr>
            <a:lvl4pPr marL="1600200" indent="-228600">
              <a:defRPr sz="2000">
                <a:solidFill>
                  <a:schemeClr val="hlink"/>
                </a:solidFill>
                <a:latin typeface="Arial" panose="020B0604020202020204" pitchFamily="34" charset="0"/>
                <a:cs typeface="Arial" panose="020B0604020202020204" pitchFamily="34" charset="0"/>
              </a:defRPr>
            </a:lvl4pPr>
            <a:lvl5pPr marL="2057400" indent="-228600">
              <a:defRPr sz="2000">
                <a:solidFill>
                  <a:schemeClr val="hlink"/>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hlink"/>
                </a:solidFill>
                <a:latin typeface="Arial" panose="020B0604020202020204" pitchFamily="34" charset="0"/>
                <a:cs typeface="Arial" panose="020B0604020202020204" pitchFamily="34" charset="0"/>
              </a:defRPr>
            </a:lvl9pPr>
          </a:lstStyle>
          <a:p>
            <a:pPr defTabSz="454817" eaLnBrk="0" fontAlgn="base" hangingPunct="0">
              <a:spcBef>
                <a:spcPct val="0"/>
              </a:spcBef>
              <a:spcAft>
                <a:spcPct val="0"/>
              </a:spcAft>
              <a:defRPr/>
            </a:pPr>
            <a:r>
              <a:rPr lang="en-US" sz="2500" b="1" dirty="0">
                <a:solidFill>
                  <a:srgbClr val="212121"/>
                </a:solidFill>
                <a:latin typeface="Helvetica Neue"/>
                <a:ea typeface="ＭＳ Ｐゴシック" charset="0"/>
              </a:rPr>
              <a:t>Trends: </a:t>
            </a:r>
            <a:endParaRPr lang="en-US" sz="2500" b="1" dirty="0" smtClean="0">
              <a:solidFill>
                <a:srgbClr val="212121"/>
              </a:solidFill>
              <a:latin typeface="Helvetica Neue"/>
              <a:ea typeface="ＭＳ Ｐゴシック" charset="0"/>
            </a:endParaRPr>
          </a:p>
          <a:p>
            <a:pPr defTabSz="454817" eaLnBrk="0" fontAlgn="base" hangingPunct="0">
              <a:spcBef>
                <a:spcPct val="0"/>
              </a:spcBef>
              <a:spcAft>
                <a:spcPct val="0"/>
              </a:spcAft>
              <a:defRPr/>
            </a:pPr>
            <a:r>
              <a:rPr lang="en-US" sz="2500" b="1" dirty="0" smtClean="0">
                <a:solidFill>
                  <a:srgbClr val="212121"/>
                </a:solidFill>
                <a:latin typeface="Helvetica Neue"/>
                <a:ea typeface="ＭＳ Ｐゴシック" charset="0"/>
              </a:rPr>
              <a:t>How </a:t>
            </a:r>
            <a:r>
              <a:rPr lang="en-US" sz="2500" b="1" dirty="0">
                <a:solidFill>
                  <a:srgbClr val="212121"/>
                </a:solidFill>
                <a:latin typeface="Helvetica Neue"/>
                <a:ea typeface="ＭＳ Ｐゴシック" charset="0"/>
              </a:rPr>
              <a:t>APIs are transforming Banking services today</a:t>
            </a:r>
          </a:p>
        </p:txBody>
      </p:sp>
      <p:cxnSp>
        <p:nvCxnSpPr>
          <p:cNvPr id="40988" name="Straight Arrow Connector 2"/>
          <p:cNvCxnSpPr>
            <a:cxnSpLocks noChangeShapeType="1"/>
          </p:cNvCxnSpPr>
          <p:nvPr/>
        </p:nvCxnSpPr>
        <p:spPr bwMode="auto">
          <a:xfrm>
            <a:off x="531813" y="1416050"/>
            <a:ext cx="0" cy="4449763"/>
          </a:xfrm>
          <a:prstGeom prst="straightConnector1">
            <a:avLst/>
          </a:prstGeom>
          <a:noFill/>
          <a:ln w="12700" cap="rnd">
            <a:solidFill>
              <a:srgbClr val="595959"/>
            </a:solidFill>
            <a:round/>
            <a:headEnd type="arrow" w="med" len="med"/>
            <a:tailEnd type="arrow" w="med" len="med"/>
          </a:ln>
          <a:extLst>
            <a:ext uri="{909E8E84-426E-40dd-AFC4-6F175D3DCCD1}">
              <a14:hiddenFill xmlns:a14="http://schemas.microsoft.com/office/drawing/2010/main">
                <a:noFill/>
              </a14:hiddenFill>
            </a:ext>
          </a:extLst>
        </p:spPr>
      </p:cxnSp>
      <p:sp>
        <p:nvSpPr>
          <p:cNvPr id="40989" name="TextBox 6"/>
          <p:cNvSpPr txBox="1">
            <a:spLocks noChangeArrowheads="1"/>
          </p:cNvSpPr>
          <p:nvPr/>
        </p:nvSpPr>
        <p:spPr bwMode="auto">
          <a:xfrm>
            <a:off x="42863" y="6000750"/>
            <a:ext cx="7905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0" tIns="45641" rIns="91280" bIns="45641">
            <a:spAutoFit/>
          </a:bodyPr>
          <a:lstStyle>
            <a:lvl1pPr defTabSz="454025">
              <a:defRPr sz="2200">
                <a:solidFill>
                  <a:schemeClr val="hlink"/>
                </a:solidFill>
                <a:latin typeface="Arial" charset="0"/>
                <a:ea typeface="ＭＳ Ｐゴシック" charset="0"/>
                <a:cs typeface="ＭＳ Ｐゴシック" charset="0"/>
              </a:defRPr>
            </a:lvl1pPr>
            <a:lvl2pPr marL="742950" indent="-285750" defTabSz="454025">
              <a:defRPr sz="2200">
                <a:solidFill>
                  <a:schemeClr val="hlink"/>
                </a:solidFill>
                <a:latin typeface="Arial" charset="0"/>
                <a:ea typeface="ＭＳ Ｐゴシック" charset="0"/>
              </a:defRPr>
            </a:lvl2pPr>
            <a:lvl3pPr marL="1143000" indent="-228600" defTabSz="454025">
              <a:defRPr sz="2200">
                <a:solidFill>
                  <a:schemeClr val="hlink"/>
                </a:solidFill>
                <a:latin typeface="Arial" charset="0"/>
                <a:ea typeface="ＭＳ Ｐゴシック" charset="0"/>
              </a:defRPr>
            </a:lvl3pPr>
            <a:lvl4pPr marL="1600200" indent="-228600" defTabSz="454025">
              <a:defRPr sz="2200">
                <a:solidFill>
                  <a:schemeClr val="hlink"/>
                </a:solidFill>
                <a:latin typeface="Arial" charset="0"/>
                <a:ea typeface="ＭＳ Ｐゴシック" charset="0"/>
              </a:defRPr>
            </a:lvl4pPr>
            <a:lvl5pPr marL="2057400" indent="-228600" defTabSz="454025">
              <a:defRPr sz="2200">
                <a:solidFill>
                  <a:schemeClr val="hlink"/>
                </a:solidFill>
                <a:latin typeface="Arial" charset="0"/>
                <a:ea typeface="ＭＳ Ｐゴシック" charset="0"/>
              </a:defRPr>
            </a:lvl5pPr>
            <a:lvl6pPr marL="2514600" indent="-228600" defTabSz="454025"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4025"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4025"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4025" eaLnBrk="0" fontAlgn="base" hangingPunct="0">
              <a:spcBef>
                <a:spcPct val="0"/>
              </a:spcBef>
              <a:spcAft>
                <a:spcPct val="0"/>
              </a:spcAft>
              <a:defRPr sz="2200">
                <a:solidFill>
                  <a:schemeClr val="hlink"/>
                </a:solidFill>
                <a:latin typeface="Arial" charset="0"/>
                <a:ea typeface="ＭＳ Ｐゴシック" charset="0"/>
              </a:defRPr>
            </a:lvl9pPr>
          </a:lstStyle>
          <a:p>
            <a:pPr eaLnBrk="0" fontAlgn="base" hangingPunct="0">
              <a:spcBef>
                <a:spcPct val="0"/>
              </a:spcBef>
              <a:spcAft>
                <a:spcPct val="0"/>
              </a:spcAft>
            </a:pPr>
            <a:r>
              <a:rPr lang="en-US" sz="1100" smtClean="0">
                <a:solidFill>
                  <a:srgbClr val="000000"/>
                </a:solidFill>
                <a:latin typeface="Helvetica Neue Light" charset="0"/>
                <a:ea typeface="ヒラギノ角ゴ ProN W3" charset="0"/>
                <a:cs typeface="ヒラギノ角ゴ ProN W3" charset="0"/>
              </a:rPr>
              <a:t>Emerging</a:t>
            </a:r>
          </a:p>
        </p:txBody>
      </p:sp>
      <p:sp>
        <p:nvSpPr>
          <p:cNvPr id="40990" name="TextBox 8"/>
          <p:cNvSpPr txBox="1">
            <a:spLocks noChangeArrowheads="1"/>
          </p:cNvSpPr>
          <p:nvPr/>
        </p:nvSpPr>
        <p:spPr bwMode="auto">
          <a:xfrm>
            <a:off x="0" y="1143000"/>
            <a:ext cx="8524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0" tIns="45641" rIns="91280" bIns="45641">
            <a:spAutoFit/>
          </a:bodyPr>
          <a:lstStyle>
            <a:lvl1pPr defTabSz="454025">
              <a:defRPr sz="2200">
                <a:solidFill>
                  <a:schemeClr val="hlink"/>
                </a:solidFill>
                <a:latin typeface="Arial" charset="0"/>
                <a:ea typeface="ＭＳ Ｐゴシック" charset="0"/>
                <a:cs typeface="ＭＳ Ｐゴシック" charset="0"/>
              </a:defRPr>
            </a:lvl1pPr>
            <a:lvl2pPr marL="742950" indent="-285750" defTabSz="454025">
              <a:defRPr sz="2200">
                <a:solidFill>
                  <a:schemeClr val="hlink"/>
                </a:solidFill>
                <a:latin typeface="Arial" charset="0"/>
                <a:ea typeface="ＭＳ Ｐゴシック" charset="0"/>
              </a:defRPr>
            </a:lvl2pPr>
            <a:lvl3pPr marL="1143000" indent="-228600" defTabSz="454025">
              <a:defRPr sz="2200">
                <a:solidFill>
                  <a:schemeClr val="hlink"/>
                </a:solidFill>
                <a:latin typeface="Arial" charset="0"/>
                <a:ea typeface="ＭＳ Ｐゴシック" charset="0"/>
              </a:defRPr>
            </a:lvl3pPr>
            <a:lvl4pPr marL="1600200" indent="-228600" defTabSz="454025">
              <a:defRPr sz="2200">
                <a:solidFill>
                  <a:schemeClr val="hlink"/>
                </a:solidFill>
                <a:latin typeface="Arial" charset="0"/>
                <a:ea typeface="ＭＳ Ｐゴシック" charset="0"/>
              </a:defRPr>
            </a:lvl4pPr>
            <a:lvl5pPr marL="2057400" indent="-228600" defTabSz="454025">
              <a:defRPr sz="2200">
                <a:solidFill>
                  <a:schemeClr val="hlink"/>
                </a:solidFill>
                <a:latin typeface="Arial" charset="0"/>
                <a:ea typeface="ＭＳ Ｐゴシック" charset="0"/>
              </a:defRPr>
            </a:lvl5pPr>
            <a:lvl6pPr marL="2514600" indent="-228600" defTabSz="454025" eaLnBrk="0" fontAlgn="base" hangingPunct="0">
              <a:spcBef>
                <a:spcPct val="0"/>
              </a:spcBef>
              <a:spcAft>
                <a:spcPct val="0"/>
              </a:spcAft>
              <a:defRPr sz="2200">
                <a:solidFill>
                  <a:schemeClr val="hlink"/>
                </a:solidFill>
                <a:latin typeface="Arial" charset="0"/>
                <a:ea typeface="ＭＳ Ｐゴシック" charset="0"/>
              </a:defRPr>
            </a:lvl6pPr>
            <a:lvl7pPr marL="2971800" indent="-228600" defTabSz="454025" eaLnBrk="0" fontAlgn="base" hangingPunct="0">
              <a:spcBef>
                <a:spcPct val="0"/>
              </a:spcBef>
              <a:spcAft>
                <a:spcPct val="0"/>
              </a:spcAft>
              <a:defRPr sz="2200">
                <a:solidFill>
                  <a:schemeClr val="hlink"/>
                </a:solidFill>
                <a:latin typeface="Arial" charset="0"/>
                <a:ea typeface="ＭＳ Ｐゴシック" charset="0"/>
              </a:defRPr>
            </a:lvl7pPr>
            <a:lvl8pPr marL="3429000" indent="-228600" defTabSz="454025" eaLnBrk="0" fontAlgn="base" hangingPunct="0">
              <a:spcBef>
                <a:spcPct val="0"/>
              </a:spcBef>
              <a:spcAft>
                <a:spcPct val="0"/>
              </a:spcAft>
              <a:defRPr sz="2200">
                <a:solidFill>
                  <a:schemeClr val="hlink"/>
                </a:solidFill>
                <a:latin typeface="Arial" charset="0"/>
                <a:ea typeface="ＭＳ Ｐゴシック" charset="0"/>
              </a:defRPr>
            </a:lvl8pPr>
            <a:lvl9pPr marL="3886200" indent="-228600" defTabSz="454025" eaLnBrk="0" fontAlgn="base" hangingPunct="0">
              <a:spcBef>
                <a:spcPct val="0"/>
              </a:spcBef>
              <a:spcAft>
                <a:spcPct val="0"/>
              </a:spcAft>
              <a:defRPr sz="2200">
                <a:solidFill>
                  <a:schemeClr val="hlink"/>
                </a:solidFill>
                <a:latin typeface="Arial" charset="0"/>
                <a:ea typeface="ＭＳ Ｐゴシック" charset="0"/>
              </a:defRPr>
            </a:lvl9pPr>
          </a:lstStyle>
          <a:p>
            <a:pPr eaLnBrk="0" fontAlgn="base" hangingPunct="0">
              <a:spcBef>
                <a:spcPct val="0"/>
              </a:spcBef>
              <a:spcAft>
                <a:spcPct val="0"/>
              </a:spcAft>
            </a:pPr>
            <a:r>
              <a:rPr lang="en-US" sz="1100" smtClean="0">
                <a:solidFill>
                  <a:srgbClr val="000000"/>
                </a:solidFill>
                <a:ea typeface="ヒラギノ角ゴ ProN W3" charset="0"/>
                <a:cs typeface="ヒラギノ角ゴ ProN W3" charset="0"/>
              </a:rPr>
              <a:t>Expanding</a:t>
            </a:r>
            <a:endParaRPr lang="en-US" sz="1100" smtClean="0">
              <a:solidFill>
                <a:srgbClr val="000000"/>
              </a:solidFill>
              <a:latin typeface="Helvetica Neue Light" charset="0"/>
              <a:ea typeface="ヒラギノ角ゴ ProN W3" charset="0"/>
              <a:cs typeface="ヒラギノ角ゴ ProN W3" charset="0"/>
            </a:endParaRPr>
          </a:p>
        </p:txBody>
      </p:sp>
    </p:spTree>
    <p:extLst>
      <p:ext uri="{BB962C8B-B14F-4D97-AF65-F5344CB8AC3E}">
        <p14:creationId xmlns:p14="http://schemas.microsoft.com/office/powerpoint/2010/main" val="39440937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p:cNvPicPr>
            <a:picLocks noChangeAspect="1"/>
          </p:cNvPicPr>
          <p:nvPr/>
        </p:nvPicPr>
        <p:blipFill>
          <a:blip r:embed="rId3" cstate="email"/>
          <a:srcRect/>
          <a:stretch>
            <a:fillRect/>
          </a:stretch>
        </p:blipFill>
        <p:spPr bwMode="auto">
          <a:xfrm>
            <a:off x="0" y="1295412"/>
            <a:ext cx="9144000" cy="4695825"/>
          </a:xfrm>
          <a:prstGeom prst="rect">
            <a:avLst/>
          </a:prstGeom>
          <a:noFill/>
          <a:ln w="9525">
            <a:noFill/>
            <a:miter lim="800000"/>
            <a:headEnd/>
            <a:tailEnd/>
          </a:ln>
        </p:spPr>
      </p:pic>
      <p:sp>
        <p:nvSpPr>
          <p:cNvPr id="38915" name="Title 1"/>
          <p:cNvSpPr txBox="1">
            <a:spLocks/>
          </p:cNvSpPr>
          <p:nvPr/>
        </p:nvSpPr>
        <p:spPr bwMode="auto">
          <a:xfrm>
            <a:off x="152401" y="115888"/>
            <a:ext cx="8256588" cy="623887"/>
          </a:xfrm>
          <a:prstGeom prst="rect">
            <a:avLst/>
          </a:prstGeom>
          <a:noFill/>
          <a:ln w="9525">
            <a:noFill/>
            <a:miter lim="800000"/>
            <a:headEnd/>
            <a:tailEnd/>
          </a:ln>
        </p:spPr>
        <p:txBody>
          <a:bodyPr lIns="89332" tIns="44669" rIns="89332" bIns="44669" anchor="ctr"/>
          <a:lstStyle/>
          <a:p>
            <a:pPr defTabSz="443877" fontAlgn="base">
              <a:spcBef>
                <a:spcPct val="0"/>
              </a:spcBef>
              <a:spcAft>
                <a:spcPct val="0"/>
              </a:spcAft>
            </a:pPr>
            <a:r>
              <a:rPr lang="en-US" altLang="en-US" sz="2800" dirty="0">
                <a:solidFill>
                  <a:srgbClr val="00B2EF"/>
                </a:solidFill>
                <a:latin typeface="Calibri" pitchFamily="34" charset="0"/>
                <a:cs typeface="Arial" pitchFamily="34" charset="0"/>
              </a:rPr>
              <a:t>API Economy </a:t>
            </a:r>
            <a:r>
              <a:rPr lang="en-US" altLang="en-US" sz="2800" dirty="0" smtClean="0">
                <a:solidFill>
                  <a:srgbClr val="00B2EF"/>
                </a:solidFill>
                <a:latin typeface="Calibri" pitchFamily="34" charset="0"/>
                <a:cs typeface="Arial" pitchFamily="34" charset="0"/>
              </a:rPr>
              <a:t>Value Chain</a:t>
            </a:r>
            <a:endParaRPr lang="en-US" altLang="en-US" sz="2800" dirty="0">
              <a:solidFill>
                <a:srgbClr val="00B2EF"/>
              </a:solidFill>
              <a:latin typeface="Calibri" pitchFamily="34" charset="0"/>
              <a:cs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1" descr="Jerry_Page01.jpg"/>
          <p:cNvPicPr>
            <a:picLocks noChangeAspect="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1" descr="Jerry_Page02.jpg"/>
          <p:cNvPicPr>
            <a:picLocks noChangeAspect="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1676401" y="6442930"/>
            <a:ext cx="4723804" cy="365125"/>
          </a:xfrm>
        </p:spPr>
        <p:txBody>
          <a:bodyPr/>
          <a:lstStyle/>
          <a:p>
            <a:r>
              <a:rPr lang="en-US" dirty="0" smtClean="0">
                <a:solidFill>
                  <a:schemeClr val="bg1">
                    <a:lumMod val="50000"/>
                  </a:schemeClr>
                </a:solidFill>
                <a:latin typeface="Helvetica Neue"/>
                <a:cs typeface="Helvetica Neue"/>
              </a:rPr>
              <a:t>Banking and Financial Markets Workshop</a:t>
            </a:r>
            <a:endParaRPr lang="en-US" dirty="0">
              <a:solidFill>
                <a:schemeClr val="bg1">
                  <a:lumMod val="50000"/>
                </a:schemeClr>
              </a:solidFill>
              <a:latin typeface="Helvetica Neue"/>
              <a:cs typeface="Helvetica Neue"/>
            </a:endParaRPr>
          </a:p>
        </p:txBody>
      </p:sp>
      <p:sp>
        <p:nvSpPr>
          <p:cNvPr id="2" name="Title 1"/>
          <p:cNvSpPr>
            <a:spLocks noGrp="1"/>
          </p:cNvSpPr>
          <p:nvPr>
            <p:ph type="title"/>
          </p:nvPr>
        </p:nvSpPr>
        <p:spPr/>
        <p:txBody>
          <a:bodyPr>
            <a:normAutofit/>
          </a:bodyPr>
          <a:lstStyle/>
          <a:p>
            <a:r>
              <a:rPr lang="en-US" dirty="0" smtClean="0">
                <a:latin typeface="Helvetica Neue"/>
                <a:cs typeface="Helvetica Neue"/>
              </a:rPr>
              <a:t>diminishing returns</a:t>
            </a:r>
            <a:endParaRPr lang="en-US" dirty="0">
              <a:latin typeface="Helvetica Neue"/>
              <a:cs typeface="Helvetica Neue"/>
            </a:endParaRPr>
          </a:p>
        </p:txBody>
      </p:sp>
      <p:grpSp>
        <p:nvGrpSpPr>
          <p:cNvPr id="3" name="Group 6"/>
          <p:cNvGrpSpPr/>
          <p:nvPr/>
        </p:nvGrpSpPr>
        <p:grpSpPr>
          <a:xfrm>
            <a:off x="314051" y="1994430"/>
            <a:ext cx="4203275" cy="3690665"/>
            <a:chOff x="-215806" y="2539442"/>
            <a:chExt cx="7179220" cy="3223498"/>
          </a:xfrm>
        </p:grpSpPr>
        <p:sp>
          <p:nvSpPr>
            <p:cNvPr id="8" name="Rectangle 7"/>
            <p:cNvSpPr/>
            <p:nvPr/>
          </p:nvSpPr>
          <p:spPr bwMode="auto">
            <a:xfrm>
              <a:off x="2821626" y="3003234"/>
              <a:ext cx="4062413" cy="2029364"/>
            </a:xfrm>
            <a:prstGeom prst="rect">
              <a:avLst/>
            </a:prstGeom>
            <a:gradFill>
              <a:gsLst>
                <a:gs pos="0">
                  <a:schemeClr val="bg1"/>
                </a:gs>
                <a:gs pos="50000">
                  <a:srgbClr val="ADC290"/>
                </a:gs>
              </a:gsLst>
              <a:lin ang="5400000" scaled="0"/>
            </a:gradFill>
            <a:ln w="9525" cap="flat" cmpd="sng" algn="ctr">
              <a:noFill/>
              <a:prstDash val="solid"/>
              <a:round/>
              <a:headEnd type="none" w="med" len="med"/>
              <a:tailEnd type="none" w="med" len="med"/>
            </a:ln>
            <a:effectLst/>
          </p:spPr>
          <p:txBody>
            <a:bodyPr lIns="91429" tIns="2011445" rIns="91429" bIns="45714" anchor="ctr">
              <a:spAutoFit/>
            </a:bodyPr>
            <a:lstStyle/>
            <a:p>
              <a:pPr algn="ctr" defTabSz="914293">
                <a:defRPr/>
              </a:pPr>
              <a:endParaRPr lang="en-US" sz="1600" dirty="0">
                <a:solidFill>
                  <a:srgbClr val="0000FF"/>
                </a:solidFill>
                <a:latin typeface="Helvetica Neue"/>
                <a:ea typeface="SimSun" pitchFamily="2" charset="-122"/>
                <a:cs typeface="Helvetica Neue"/>
              </a:endParaRPr>
            </a:p>
          </p:txBody>
        </p:sp>
        <p:sp>
          <p:nvSpPr>
            <p:cNvPr id="9" name="Rectangle 8"/>
            <p:cNvSpPr/>
            <p:nvPr/>
          </p:nvSpPr>
          <p:spPr bwMode="auto">
            <a:xfrm>
              <a:off x="1529401" y="3003925"/>
              <a:ext cx="1277938" cy="2029571"/>
            </a:xfrm>
            <a:prstGeom prst="rect">
              <a:avLst/>
            </a:prstGeom>
            <a:gradFill>
              <a:gsLst>
                <a:gs pos="0">
                  <a:schemeClr val="bg1"/>
                </a:gs>
                <a:gs pos="50000">
                  <a:srgbClr val="C8E2C4"/>
                </a:gs>
              </a:gsLst>
              <a:lin ang="5400000" scaled="0"/>
            </a:gradFill>
            <a:ln w="9525" cap="flat" cmpd="sng" algn="ctr">
              <a:noFill/>
              <a:prstDash val="solid"/>
              <a:round/>
              <a:headEnd type="none" w="med" len="med"/>
              <a:tailEnd type="none" w="med" len="med"/>
            </a:ln>
            <a:effectLst/>
          </p:spPr>
          <p:txBody>
            <a:bodyPr lIns="91429" tIns="2011680" rIns="91429" bIns="45714" anchor="ctr">
              <a:spAutoFit/>
            </a:bodyPr>
            <a:lstStyle/>
            <a:p>
              <a:pPr algn="ctr" defTabSz="914293">
                <a:defRPr/>
              </a:pPr>
              <a:endParaRPr lang="en-US" sz="1600" dirty="0">
                <a:solidFill>
                  <a:srgbClr val="0000FF"/>
                </a:solidFill>
                <a:latin typeface="Helvetica Neue"/>
                <a:ea typeface="SimSun" pitchFamily="2" charset="-122"/>
                <a:cs typeface="Helvetica Neue"/>
              </a:endParaRPr>
            </a:p>
          </p:txBody>
        </p:sp>
        <p:sp>
          <p:nvSpPr>
            <p:cNvPr id="10" name="Rectangle 9"/>
            <p:cNvSpPr/>
            <p:nvPr/>
          </p:nvSpPr>
          <p:spPr bwMode="auto">
            <a:xfrm>
              <a:off x="633801" y="3004028"/>
              <a:ext cx="1103808" cy="2029364"/>
            </a:xfrm>
            <a:prstGeom prst="rect">
              <a:avLst/>
            </a:prstGeom>
            <a:gradFill>
              <a:gsLst>
                <a:gs pos="0">
                  <a:schemeClr val="bg1"/>
                </a:gs>
                <a:gs pos="50000">
                  <a:srgbClr val="E8F0E9"/>
                </a:gs>
              </a:gsLst>
              <a:lin ang="5400000" scaled="0"/>
            </a:gradFill>
            <a:ln w="9525" cap="flat" cmpd="sng" algn="ctr">
              <a:noFill/>
              <a:prstDash val="solid"/>
              <a:round/>
              <a:headEnd type="none" w="med" len="med"/>
              <a:tailEnd type="none" w="med" len="med"/>
            </a:ln>
            <a:effectLst/>
          </p:spPr>
          <p:txBody>
            <a:bodyPr wrap="none" lIns="548576" tIns="2011445" rIns="91429" bIns="45714" anchor="ctr">
              <a:spAutoFit/>
            </a:bodyPr>
            <a:lstStyle/>
            <a:p>
              <a:pPr algn="ctr" defTabSz="914293">
                <a:defRPr/>
              </a:pPr>
              <a:endParaRPr lang="en-US" sz="1600" dirty="0">
                <a:solidFill>
                  <a:srgbClr val="0000FF"/>
                </a:solidFill>
                <a:latin typeface="Helvetica Neue"/>
                <a:ea typeface="SimSun" pitchFamily="2" charset="-122"/>
                <a:cs typeface="Helvetica Neue"/>
              </a:endParaRPr>
            </a:p>
          </p:txBody>
        </p:sp>
        <p:sp>
          <p:nvSpPr>
            <p:cNvPr id="11" name="Line 45"/>
            <p:cNvSpPr>
              <a:spLocks noChangeShapeType="1"/>
            </p:cNvSpPr>
            <p:nvPr/>
          </p:nvSpPr>
          <p:spPr bwMode="auto">
            <a:xfrm flipV="1">
              <a:off x="848364" y="2736010"/>
              <a:ext cx="0" cy="2438400"/>
            </a:xfrm>
            <a:prstGeom prst="line">
              <a:avLst/>
            </a:prstGeom>
            <a:noFill/>
            <a:ln w="38100" cmpd="sng">
              <a:solidFill>
                <a:schemeClr val="bg2">
                  <a:lumMod val="50000"/>
                  <a:lumOff val="50000"/>
                </a:schemeClr>
              </a:solidFill>
              <a:round/>
              <a:headEnd/>
              <a:tailEnd type="triangle" w="med" len="med"/>
            </a:ln>
          </p:spPr>
          <p:txBody>
            <a:bodyPr lIns="91429" tIns="45714" rIns="91429" bIns="45714" anchor="ctr">
              <a:prstTxWarp prst="textNoShape">
                <a:avLst/>
              </a:prstTxWarp>
              <a:spAutoFit/>
            </a:bodyPr>
            <a:lstStyle/>
            <a:p>
              <a:pPr defTabSz="914400"/>
              <a:endParaRPr lang="en-US" sz="1600" dirty="0">
                <a:solidFill>
                  <a:srgbClr val="0000FF"/>
                </a:solidFill>
                <a:latin typeface="Helvetica Neue"/>
                <a:cs typeface="Helvetica Neue"/>
              </a:endParaRPr>
            </a:p>
          </p:txBody>
        </p:sp>
        <p:sp>
          <p:nvSpPr>
            <p:cNvPr id="12" name="Line 46"/>
            <p:cNvSpPr>
              <a:spLocks noChangeShapeType="1"/>
            </p:cNvSpPr>
            <p:nvPr/>
          </p:nvSpPr>
          <p:spPr bwMode="auto">
            <a:xfrm>
              <a:off x="867414" y="5174410"/>
              <a:ext cx="6096000" cy="12700"/>
            </a:xfrm>
            <a:prstGeom prst="line">
              <a:avLst/>
            </a:prstGeom>
            <a:noFill/>
            <a:ln w="38100" cmpd="sng">
              <a:solidFill>
                <a:schemeClr val="bg2">
                  <a:lumMod val="50000"/>
                  <a:lumOff val="50000"/>
                </a:schemeClr>
              </a:solidFill>
              <a:round/>
              <a:headEnd/>
              <a:tailEnd type="triangle" w="med" len="med"/>
            </a:ln>
          </p:spPr>
          <p:txBody>
            <a:bodyPr lIns="91429" tIns="45714" rIns="91429" bIns="45714" anchor="ctr">
              <a:prstTxWarp prst="textNoShape">
                <a:avLst/>
              </a:prstTxWarp>
              <a:spAutoFit/>
            </a:bodyPr>
            <a:lstStyle/>
            <a:p>
              <a:pPr defTabSz="914400"/>
              <a:endParaRPr lang="en-US" sz="1600" dirty="0">
                <a:solidFill>
                  <a:srgbClr val="0000FF"/>
                </a:solidFill>
                <a:latin typeface="Helvetica Neue"/>
                <a:cs typeface="Helvetica Neue"/>
              </a:endParaRPr>
            </a:p>
          </p:txBody>
        </p:sp>
        <p:sp>
          <p:nvSpPr>
            <p:cNvPr id="13" name="Text Box 47"/>
            <p:cNvSpPr txBox="1">
              <a:spLocks noChangeArrowheads="1"/>
            </p:cNvSpPr>
            <p:nvPr/>
          </p:nvSpPr>
          <p:spPr bwMode="auto">
            <a:xfrm>
              <a:off x="-215806" y="3756773"/>
              <a:ext cx="1264739" cy="322571"/>
            </a:xfrm>
            <a:prstGeom prst="rect">
              <a:avLst/>
            </a:prstGeom>
            <a:noFill/>
            <a:ln w="9525">
              <a:noFill/>
              <a:miter lim="800000"/>
              <a:headEnd/>
              <a:tailEnd/>
            </a:ln>
          </p:spPr>
          <p:txBody>
            <a:bodyPr wrap="none" lIns="91429" tIns="45714" rIns="91429" bIns="45714">
              <a:prstTxWarp prst="textNoShape">
                <a:avLst/>
              </a:prstTxWarp>
              <a:spAutoFit/>
            </a:bodyPr>
            <a:lstStyle/>
            <a:p>
              <a:pPr algn="ctr"/>
              <a:r>
                <a:rPr lang="en-US" dirty="0">
                  <a:solidFill>
                    <a:srgbClr val="0000FF"/>
                  </a:solidFill>
                  <a:latin typeface="Helvetica Neue"/>
                  <a:ea typeface="SimSun" charset="-122"/>
                  <a:cs typeface="Helvetica Neue"/>
                </a:rPr>
                <a:t>Value</a:t>
              </a:r>
              <a:endParaRPr lang="en-US" sz="1200" dirty="0">
                <a:solidFill>
                  <a:srgbClr val="0000FF"/>
                </a:solidFill>
                <a:latin typeface="Helvetica Neue"/>
                <a:ea typeface="SimSun" charset="-122"/>
                <a:cs typeface="Helvetica Neue"/>
              </a:endParaRPr>
            </a:p>
          </p:txBody>
        </p:sp>
        <p:sp>
          <p:nvSpPr>
            <p:cNvPr id="14" name="Freeform 51"/>
            <p:cNvSpPr>
              <a:spLocks/>
            </p:cNvSpPr>
            <p:nvPr/>
          </p:nvSpPr>
          <p:spPr bwMode="auto">
            <a:xfrm>
              <a:off x="905404" y="3130777"/>
              <a:ext cx="5794325" cy="1868092"/>
            </a:xfrm>
            <a:custGeom>
              <a:avLst/>
              <a:gdLst>
                <a:gd name="connsiteX0" fmla="*/ 0 w 3900"/>
                <a:gd name="connsiteY0" fmla="*/ 1236 h 1236"/>
                <a:gd name="connsiteX1" fmla="*/ 1344 w 3900"/>
                <a:gd name="connsiteY1" fmla="*/ 816 h 1236"/>
                <a:gd name="connsiteX2" fmla="*/ 1117 w 3900"/>
                <a:gd name="connsiteY2" fmla="*/ 594 h 1236"/>
                <a:gd name="connsiteX3" fmla="*/ 2184 w 3900"/>
                <a:gd name="connsiteY3" fmla="*/ 144 h 1236"/>
                <a:gd name="connsiteX4" fmla="*/ 3900 w 3900"/>
                <a:gd name="connsiteY4" fmla="*/ 0 h 1236"/>
                <a:gd name="connsiteX0" fmla="*/ 0 w 3900"/>
                <a:gd name="connsiteY0" fmla="*/ 1236 h 1236"/>
                <a:gd name="connsiteX1" fmla="*/ 705 w 3900"/>
                <a:gd name="connsiteY1" fmla="*/ 556 h 1236"/>
                <a:gd name="connsiteX2" fmla="*/ 1117 w 3900"/>
                <a:gd name="connsiteY2" fmla="*/ 594 h 1236"/>
                <a:gd name="connsiteX3" fmla="*/ 2184 w 3900"/>
                <a:gd name="connsiteY3" fmla="*/ 144 h 1236"/>
                <a:gd name="connsiteX4" fmla="*/ 3900 w 3900"/>
                <a:gd name="connsiteY4" fmla="*/ 0 h 1236"/>
                <a:gd name="connsiteX0" fmla="*/ 0 w 3900"/>
                <a:gd name="connsiteY0" fmla="*/ 1236 h 1236"/>
                <a:gd name="connsiteX1" fmla="*/ 705 w 3900"/>
                <a:gd name="connsiteY1" fmla="*/ 556 h 1236"/>
                <a:gd name="connsiteX2" fmla="*/ 2184 w 3900"/>
                <a:gd name="connsiteY2" fmla="*/ 144 h 1236"/>
                <a:gd name="connsiteX3" fmla="*/ 3900 w 3900"/>
                <a:gd name="connsiteY3" fmla="*/ 0 h 1236"/>
                <a:gd name="connsiteX0" fmla="*/ 0 w 3900"/>
                <a:gd name="connsiteY0" fmla="*/ 1236 h 1236"/>
                <a:gd name="connsiteX1" fmla="*/ 1005 w 3900"/>
                <a:gd name="connsiteY1" fmla="*/ 209 h 1236"/>
                <a:gd name="connsiteX2" fmla="*/ 2184 w 3900"/>
                <a:gd name="connsiteY2" fmla="*/ 144 h 1236"/>
                <a:gd name="connsiteX3" fmla="*/ 3900 w 3900"/>
                <a:gd name="connsiteY3" fmla="*/ 0 h 1236"/>
                <a:gd name="connsiteX0" fmla="*/ 0 w 3900"/>
                <a:gd name="connsiteY0" fmla="*/ 1236 h 1236"/>
                <a:gd name="connsiteX1" fmla="*/ 1005 w 3900"/>
                <a:gd name="connsiteY1" fmla="*/ 209 h 1236"/>
                <a:gd name="connsiteX2" fmla="*/ 3900 w 3900"/>
                <a:gd name="connsiteY2" fmla="*/ 0 h 1236"/>
                <a:gd name="connsiteX0" fmla="*/ 0 w 3900"/>
                <a:gd name="connsiteY0" fmla="*/ 1351 h 1351"/>
                <a:gd name="connsiteX1" fmla="*/ 1100 w 3900"/>
                <a:gd name="connsiteY1" fmla="*/ 206 h 1351"/>
                <a:gd name="connsiteX2" fmla="*/ 3900 w 3900"/>
                <a:gd name="connsiteY2" fmla="*/ 115 h 1351"/>
                <a:gd name="connsiteX0" fmla="*/ 0 w 3900"/>
                <a:gd name="connsiteY0" fmla="*/ 1430 h 1430"/>
                <a:gd name="connsiteX1" fmla="*/ 1100 w 3900"/>
                <a:gd name="connsiteY1" fmla="*/ 285 h 1430"/>
                <a:gd name="connsiteX2" fmla="*/ 3900 w 3900"/>
                <a:gd name="connsiteY2" fmla="*/ 194 h 1430"/>
                <a:gd name="connsiteX0" fmla="*/ 0 w 3900"/>
                <a:gd name="connsiteY0" fmla="*/ 1430 h 1430"/>
                <a:gd name="connsiteX1" fmla="*/ 1100 w 3900"/>
                <a:gd name="connsiteY1" fmla="*/ 285 h 1430"/>
                <a:gd name="connsiteX2" fmla="*/ 3900 w 3900"/>
                <a:gd name="connsiteY2" fmla="*/ 194 h 1430"/>
                <a:gd name="connsiteX0" fmla="*/ 0 w 3900"/>
                <a:gd name="connsiteY0" fmla="*/ 1327 h 1327"/>
                <a:gd name="connsiteX1" fmla="*/ 1100 w 3900"/>
                <a:gd name="connsiteY1" fmla="*/ 182 h 1327"/>
                <a:gd name="connsiteX2" fmla="*/ 3900 w 3900"/>
                <a:gd name="connsiteY2" fmla="*/ 91 h 1327"/>
                <a:gd name="connsiteX0" fmla="*/ 0 w 3616"/>
                <a:gd name="connsiteY0" fmla="*/ 1327 h 1327"/>
                <a:gd name="connsiteX1" fmla="*/ 1100 w 3616"/>
                <a:gd name="connsiteY1" fmla="*/ 182 h 1327"/>
                <a:gd name="connsiteX2" fmla="*/ 3616 w 3616"/>
                <a:gd name="connsiteY2" fmla="*/ 91 h 1327"/>
                <a:gd name="connsiteX0" fmla="*/ 0 w 3616"/>
                <a:gd name="connsiteY0" fmla="*/ 1327 h 1327"/>
                <a:gd name="connsiteX1" fmla="*/ 1100 w 3616"/>
                <a:gd name="connsiteY1" fmla="*/ 182 h 1327"/>
                <a:gd name="connsiteX2" fmla="*/ 3616 w 3616"/>
                <a:gd name="connsiteY2" fmla="*/ 91 h 1327"/>
                <a:gd name="connsiteX0" fmla="*/ 0 w 3616"/>
                <a:gd name="connsiteY0" fmla="*/ 1327 h 1327"/>
                <a:gd name="connsiteX1" fmla="*/ 1202 w 3616"/>
                <a:gd name="connsiteY1" fmla="*/ 182 h 1327"/>
                <a:gd name="connsiteX2" fmla="*/ 3616 w 3616"/>
                <a:gd name="connsiteY2" fmla="*/ 91 h 1327"/>
                <a:gd name="connsiteX0" fmla="*/ 0 w 3616"/>
                <a:gd name="connsiteY0" fmla="*/ 1327 h 1327"/>
                <a:gd name="connsiteX1" fmla="*/ 1202 w 3616"/>
                <a:gd name="connsiteY1" fmla="*/ 182 h 1327"/>
                <a:gd name="connsiteX2" fmla="*/ 3616 w 3616"/>
                <a:gd name="connsiteY2" fmla="*/ 91 h 1327"/>
                <a:gd name="connsiteX0" fmla="*/ 0 w 3616"/>
                <a:gd name="connsiteY0" fmla="*/ 1327 h 1327"/>
                <a:gd name="connsiteX1" fmla="*/ 1202 w 3616"/>
                <a:gd name="connsiteY1" fmla="*/ 182 h 1327"/>
                <a:gd name="connsiteX2" fmla="*/ 3616 w 3616"/>
                <a:gd name="connsiteY2" fmla="*/ 91 h 1327"/>
                <a:gd name="connsiteX0" fmla="*/ 0 w 3616"/>
                <a:gd name="connsiteY0" fmla="*/ 1327 h 1327"/>
                <a:gd name="connsiteX1" fmla="*/ 1202 w 3616"/>
                <a:gd name="connsiteY1" fmla="*/ 182 h 1327"/>
                <a:gd name="connsiteX2" fmla="*/ 3616 w 3616"/>
                <a:gd name="connsiteY2" fmla="*/ 91 h 1327"/>
                <a:gd name="connsiteX0" fmla="*/ 0 w 4044"/>
                <a:gd name="connsiteY0" fmla="*/ 1327 h 1327"/>
                <a:gd name="connsiteX1" fmla="*/ 1202 w 4044"/>
                <a:gd name="connsiteY1" fmla="*/ 182 h 1327"/>
                <a:gd name="connsiteX2" fmla="*/ 4044 w 4044"/>
                <a:gd name="connsiteY2" fmla="*/ 91 h 1327"/>
              </a:gdLst>
              <a:ahLst/>
              <a:cxnLst>
                <a:cxn ang="0">
                  <a:pos x="connsiteX0" y="connsiteY0"/>
                </a:cxn>
                <a:cxn ang="0">
                  <a:pos x="connsiteX1" y="connsiteY1"/>
                </a:cxn>
                <a:cxn ang="0">
                  <a:pos x="connsiteX2" y="connsiteY2"/>
                </a:cxn>
              </a:cxnLst>
              <a:rect l="l" t="t" r="r" b="b"/>
              <a:pathLst>
                <a:path w="4044" h="1327">
                  <a:moveTo>
                    <a:pt x="0" y="1327"/>
                  </a:moveTo>
                  <a:cubicBezTo>
                    <a:pt x="490" y="1208"/>
                    <a:pt x="494" y="309"/>
                    <a:pt x="1202" y="182"/>
                  </a:cubicBezTo>
                  <a:cubicBezTo>
                    <a:pt x="1852" y="0"/>
                    <a:pt x="3394" y="64"/>
                    <a:pt x="4044" y="91"/>
                  </a:cubicBezTo>
                </a:path>
              </a:pathLst>
            </a:custGeom>
            <a:noFill/>
            <a:ln w="41275" cap="rnd" cmpd="sng">
              <a:solidFill>
                <a:schemeClr val="bg1">
                  <a:lumMod val="50000"/>
                </a:schemeClr>
              </a:solidFill>
              <a:prstDash val="solid"/>
              <a:bevel/>
              <a:headEnd/>
              <a:tailEnd/>
            </a:ln>
            <a:effectLst/>
            <a:scene3d>
              <a:camera prst="orthographicFront"/>
              <a:lightRig rig="threePt" dir="t"/>
            </a:scene3d>
            <a:sp3d extrusionH="76200">
              <a:bevelT w="101600" h="114300"/>
              <a:extrusionClr>
                <a:srgbClr val="ADC290"/>
              </a:extrusionClr>
            </a:sp3d>
          </p:spPr>
          <p:txBody>
            <a:bodyPr lIns="91429" tIns="1828586" rIns="91429" bIns="45714" anchor="ctr">
              <a:spAutoFit/>
            </a:bodyPr>
            <a:lstStyle/>
            <a:p>
              <a:pPr algn="ctr" defTabSz="457146">
                <a:defRPr/>
              </a:pPr>
              <a:endParaRPr lang="en-US" sz="1600" dirty="0">
                <a:solidFill>
                  <a:srgbClr val="0000FF"/>
                </a:solidFill>
                <a:latin typeface="Helvetica Neue"/>
                <a:ea typeface="SimSun" pitchFamily="2" charset="-122"/>
                <a:cs typeface="Helvetica Neue"/>
              </a:endParaRPr>
            </a:p>
          </p:txBody>
        </p:sp>
        <p:sp>
          <p:nvSpPr>
            <p:cNvPr id="15" name="Text Box 50"/>
            <p:cNvSpPr txBox="1">
              <a:spLocks noChangeArrowheads="1"/>
            </p:cNvSpPr>
            <p:nvPr/>
          </p:nvSpPr>
          <p:spPr bwMode="auto">
            <a:xfrm>
              <a:off x="1964121" y="2539442"/>
              <a:ext cx="3930730" cy="322571"/>
            </a:xfrm>
            <a:prstGeom prst="rect">
              <a:avLst/>
            </a:prstGeom>
            <a:noFill/>
            <a:ln w="9525">
              <a:noFill/>
              <a:miter lim="800000"/>
              <a:headEnd/>
              <a:tailEnd/>
            </a:ln>
          </p:spPr>
          <p:txBody>
            <a:bodyPr wrap="square" lIns="91429" tIns="45714" rIns="91429" bIns="45714">
              <a:prstTxWarp prst="textNoShape">
                <a:avLst/>
              </a:prstTxWarp>
              <a:spAutoFit/>
            </a:bodyPr>
            <a:lstStyle/>
            <a:p>
              <a:r>
                <a:rPr lang="en-US" dirty="0">
                  <a:solidFill>
                    <a:srgbClr val="800000"/>
                  </a:solidFill>
                  <a:latin typeface="Helvetica Neue"/>
                  <a:ea typeface="SimSun" charset="-122"/>
                  <a:cs typeface="Helvetica Neue"/>
                </a:rPr>
                <a:t>Diminishing Return</a:t>
              </a:r>
            </a:p>
          </p:txBody>
        </p:sp>
        <p:sp>
          <p:nvSpPr>
            <p:cNvPr id="16" name="Text Box 50"/>
            <p:cNvSpPr txBox="1">
              <a:spLocks noChangeArrowheads="1"/>
            </p:cNvSpPr>
            <p:nvPr/>
          </p:nvSpPr>
          <p:spPr bwMode="auto">
            <a:xfrm>
              <a:off x="3331212" y="3275760"/>
              <a:ext cx="3205163" cy="1774188"/>
            </a:xfrm>
            <a:prstGeom prst="rect">
              <a:avLst/>
            </a:prstGeom>
            <a:noFill/>
            <a:ln w="9525">
              <a:noFill/>
              <a:miter lim="800000"/>
              <a:headEnd/>
              <a:tailEnd/>
            </a:ln>
          </p:spPr>
          <p:txBody>
            <a:bodyPr lIns="91429" tIns="45714" rIns="91429" bIns="45714">
              <a:prstTxWarp prst="textNoShape">
                <a:avLst/>
              </a:prstTxWarp>
              <a:spAutoFit/>
            </a:bodyPr>
            <a:lstStyle/>
            <a:p>
              <a:r>
                <a:rPr lang="en-US" sz="1400" dirty="0">
                  <a:solidFill>
                    <a:srgbClr val="000000"/>
                  </a:solidFill>
                  <a:latin typeface="Helvetica Neue"/>
                  <a:ea typeface="SimSun" charset="-122"/>
                  <a:cs typeface="Helvetica Neue"/>
                </a:rPr>
                <a:t>Many major application categories are in diminishing returns</a:t>
              </a:r>
            </a:p>
            <a:p>
              <a:pPr lvl="1" indent="-228600">
                <a:buFont typeface="Gill Sans" pitchFamily="-1" charset="0"/>
                <a:buChar char="–"/>
              </a:pPr>
              <a:r>
                <a:rPr lang="en-US" sz="1400" dirty="0">
                  <a:solidFill>
                    <a:srgbClr val="000000"/>
                  </a:solidFill>
                  <a:latin typeface="Helvetica Neue"/>
                  <a:ea typeface="SimSun" charset="-122"/>
                  <a:cs typeface="Helvetica Neue"/>
                </a:rPr>
                <a:t>ERP</a:t>
              </a:r>
            </a:p>
            <a:p>
              <a:pPr lvl="1" indent="-228600">
                <a:buFont typeface="Gill Sans" pitchFamily="-1" charset="0"/>
                <a:buChar char="–"/>
              </a:pPr>
              <a:r>
                <a:rPr lang="en-US" sz="1400" dirty="0">
                  <a:solidFill>
                    <a:srgbClr val="000000"/>
                  </a:solidFill>
                  <a:latin typeface="Helvetica Neue"/>
                  <a:ea typeface="SimSun" charset="-122"/>
                  <a:cs typeface="Helvetica Neue"/>
                </a:rPr>
                <a:t>SCM</a:t>
              </a:r>
            </a:p>
            <a:p>
              <a:pPr lvl="1" indent="-228600">
                <a:buFont typeface="Gill Sans" pitchFamily="-1" charset="0"/>
                <a:buChar char="–"/>
              </a:pPr>
              <a:r>
                <a:rPr lang="en-US" sz="1400" dirty="0">
                  <a:solidFill>
                    <a:srgbClr val="000000"/>
                  </a:solidFill>
                  <a:latin typeface="Helvetica Neue"/>
                  <a:ea typeface="SimSun" charset="-122"/>
                  <a:cs typeface="Helvetica Neue"/>
                </a:rPr>
                <a:t>Batch </a:t>
              </a:r>
            </a:p>
            <a:p>
              <a:pPr lvl="1" indent="-228600">
                <a:buFont typeface="Gill Sans" pitchFamily="-1" charset="0"/>
                <a:buChar char="–"/>
              </a:pPr>
              <a:r>
                <a:rPr lang="en-US" sz="1400" dirty="0">
                  <a:solidFill>
                    <a:srgbClr val="000000"/>
                  </a:solidFill>
                  <a:latin typeface="Helvetica Neue"/>
                  <a:ea typeface="SimSun" charset="-122"/>
                  <a:cs typeface="Helvetica Neue"/>
                </a:rPr>
                <a:t>Commerce</a:t>
              </a:r>
            </a:p>
            <a:p>
              <a:pPr lvl="1" indent="-228600"/>
              <a:endParaRPr lang="en-US" sz="1200" dirty="0">
                <a:solidFill>
                  <a:srgbClr val="7889FB"/>
                </a:solidFill>
                <a:latin typeface="Helvetica Neue"/>
                <a:ea typeface="SimSun" charset="-122"/>
                <a:cs typeface="Helvetica Neue"/>
              </a:endParaRPr>
            </a:p>
          </p:txBody>
        </p:sp>
        <p:sp>
          <p:nvSpPr>
            <p:cNvPr id="17" name="Text Box 50"/>
            <p:cNvSpPr txBox="1">
              <a:spLocks noChangeArrowheads="1"/>
            </p:cNvSpPr>
            <p:nvPr/>
          </p:nvSpPr>
          <p:spPr bwMode="auto">
            <a:xfrm>
              <a:off x="2092964" y="5252197"/>
              <a:ext cx="4494212" cy="510743"/>
            </a:xfrm>
            <a:prstGeom prst="rect">
              <a:avLst/>
            </a:prstGeom>
            <a:noFill/>
            <a:ln w="9525">
              <a:noFill/>
              <a:miter lim="800000"/>
              <a:headEnd/>
              <a:tailEnd/>
            </a:ln>
          </p:spPr>
          <p:txBody>
            <a:bodyPr lIns="91429" tIns="45714" rIns="91429" bIns="45714">
              <a:prstTxWarp prst="textNoShape">
                <a:avLst/>
              </a:prstTxWarp>
              <a:spAutoFit/>
            </a:bodyPr>
            <a:lstStyle/>
            <a:p>
              <a:pPr algn="ctr"/>
              <a:r>
                <a:rPr lang="en-US" sz="1600" dirty="0">
                  <a:solidFill>
                    <a:srgbClr val="0000FF"/>
                  </a:solidFill>
                  <a:latin typeface="Helvetica Neue"/>
                  <a:ea typeface="SimSun" charset="-122"/>
                  <a:cs typeface="Helvetica Neue"/>
                </a:rPr>
                <a:t>Cumulative Investment in Applications</a:t>
              </a:r>
            </a:p>
          </p:txBody>
        </p:sp>
      </p:grpSp>
      <p:sp>
        <p:nvSpPr>
          <p:cNvPr id="18" name="Rectangle 17"/>
          <p:cNvSpPr/>
          <p:nvPr/>
        </p:nvSpPr>
        <p:spPr>
          <a:xfrm>
            <a:off x="4906183" y="1544785"/>
            <a:ext cx="3953184" cy="4736683"/>
          </a:xfrm>
          <a:prstGeom prst="rect">
            <a:avLst/>
          </a:prstGeom>
        </p:spPr>
        <p:txBody>
          <a:bodyPr wrap="square">
            <a:spAutoFit/>
          </a:bodyPr>
          <a:lstStyle/>
          <a:p>
            <a:pPr defTabSz="914400">
              <a:lnSpc>
                <a:spcPct val="120000"/>
              </a:lnSpc>
            </a:pPr>
            <a:r>
              <a:rPr lang="en-US" dirty="0">
                <a:solidFill>
                  <a:srgbClr val="000000"/>
                </a:solidFill>
                <a:latin typeface="Helvetica Neue"/>
                <a:cs typeface="Helvetica Neue"/>
              </a:rPr>
              <a:t>NOT SAYING that</a:t>
            </a:r>
          </a:p>
          <a:p>
            <a:pPr marL="285750" indent="-285750" defTabSz="914400">
              <a:lnSpc>
                <a:spcPct val="120000"/>
              </a:lnSpc>
              <a:buFont typeface="Arial"/>
              <a:buChar char="•"/>
            </a:pPr>
            <a:r>
              <a:rPr lang="en-US" dirty="0">
                <a:solidFill>
                  <a:srgbClr val="000000"/>
                </a:solidFill>
                <a:latin typeface="Helvetica Neue"/>
                <a:cs typeface="Helvetica Neue"/>
              </a:rPr>
              <a:t>Legacy systems lack business value or have diminishing value  OR</a:t>
            </a:r>
          </a:p>
          <a:p>
            <a:pPr marL="285750" indent="-285750" defTabSz="914400">
              <a:lnSpc>
                <a:spcPct val="120000"/>
              </a:lnSpc>
              <a:buFont typeface="Arial"/>
              <a:buChar char="•"/>
            </a:pPr>
            <a:r>
              <a:rPr lang="en-US" dirty="0">
                <a:solidFill>
                  <a:srgbClr val="000000"/>
                </a:solidFill>
                <a:latin typeface="Helvetica Neue"/>
                <a:cs typeface="Helvetica Neue"/>
              </a:rPr>
              <a:t>Existing applications are not being maintained or even invested in</a:t>
            </a:r>
          </a:p>
          <a:p>
            <a:pPr defTabSz="914400">
              <a:lnSpc>
                <a:spcPct val="120000"/>
              </a:lnSpc>
            </a:pPr>
            <a:endParaRPr lang="en-US" dirty="0">
              <a:solidFill>
                <a:srgbClr val="000000"/>
              </a:solidFill>
              <a:latin typeface="Helvetica Neue"/>
              <a:cs typeface="Helvetica Neue"/>
            </a:endParaRPr>
          </a:p>
          <a:p>
            <a:pPr defTabSz="914400">
              <a:lnSpc>
                <a:spcPct val="120000"/>
              </a:lnSpc>
            </a:pPr>
            <a:r>
              <a:rPr lang="en-US" dirty="0">
                <a:solidFill>
                  <a:srgbClr val="000000"/>
                </a:solidFill>
                <a:latin typeface="Helvetica Neue"/>
                <a:cs typeface="Helvetica Neue"/>
              </a:rPr>
              <a:t>SAYING that </a:t>
            </a:r>
          </a:p>
          <a:p>
            <a:pPr marL="285750" indent="-285750" defTabSz="914400">
              <a:lnSpc>
                <a:spcPct val="120000"/>
              </a:lnSpc>
              <a:buFont typeface="Arial"/>
              <a:buChar char="•"/>
            </a:pPr>
            <a:r>
              <a:rPr lang="en-US" dirty="0">
                <a:solidFill>
                  <a:srgbClr val="000000"/>
                </a:solidFill>
                <a:latin typeface="Helvetica Neue"/>
                <a:cs typeface="Helvetica Neue"/>
              </a:rPr>
              <a:t>These systems, as structured, are no longer producing significant value to (1) drive new revenue, (2) retain customers, (3) acquire new customers or (4) improve brand </a:t>
            </a:r>
          </a:p>
        </p:txBody>
      </p:sp>
      <p:sp>
        <p:nvSpPr>
          <p:cNvPr id="19" name="Slide Number Placeholder 18"/>
          <p:cNvSpPr>
            <a:spLocks noGrp="1"/>
          </p:cNvSpPr>
          <p:nvPr>
            <p:ph type="sldNum" sz="quarter" idx="11"/>
          </p:nvPr>
        </p:nvSpPr>
        <p:spPr/>
        <p:txBody>
          <a:bodyPr/>
          <a:lstStyle/>
          <a:p>
            <a:fld id="{0EA32F76-B894-0043-9AC3-CA448F3B1387}" type="slidenum">
              <a:rPr lang="en-US" smtClean="0"/>
              <a:pPr/>
              <a:t>2</a:t>
            </a:fld>
            <a:endParaRPr lang="en-US"/>
          </a:p>
        </p:txBody>
      </p:sp>
    </p:spTree>
    <p:extLst>
      <p:ext uri="{BB962C8B-B14F-4D97-AF65-F5344CB8AC3E}">
        <p14:creationId xmlns:p14="http://schemas.microsoft.com/office/powerpoint/2010/main" val="4260332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ndara" pitchFamily="34" charset="0"/>
              </a:rPr>
              <a:t>Common API use cases</a:t>
            </a:r>
            <a:endParaRPr lang="en-US" dirty="0">
              <a:latin typeface="Candara" pitchFamily="34" charset="0"/>
            </a:endParaRPr>
          </a:p>
        </p:txBody>
      </p:sp>
      <p:sp>
        <p:nvSpPr>
          <p:cNvPr id="3" name="Content Placeholder 2"/>
          <p:cNvSpPr>
            <a:spLocks noGrp="1"/>
          </p:cNvSpPr>
          <p:nvPr>
            <p:ph idx="1"/>
          </p:nvPr>
        </p:nvSpPr>
        <p:spPr>
          <a:xfrm>
            <a:off x="457200" y="1371602"/>
            <a:ext cx="8534400" cy="5257799"/>
          </a:xfrm>
        </p:spPr>
        <p:txBody>
          <a:bodyPr>
            <a:noAutofit/>
          </a:bodyPr>
          <a:lstStyle/>
          <a:p>
            <a:pPr marL="457092" indent="-457092">
              <a:buFont typeface="+mj-lt"/>
              <a:buAutoNum type="arabicPeriod"/>
            </a:pPr>
            <a:r>
              <a:rPr lang="en-US" sz="1800" dirty="0" smtClean="0">
                <a:latin typeface="Candara" pitchFamily="34" charset="0"/>
              </a:rPr>
              <a:t>Provide </a:t>
            </a:r>
            <a:r>
              <a:rPr lang="en-US" sz="1800" dirty="0" err="1" smtClean="0">
                <a:latin typeface="Candara" pitchFamily="34" charset="0"/>
              </a:rPr>
              <a:t>omni</a:t>
            </a:r>
            <a:r>
              <a:rPr lang="en-US" sz="1800" dirty="0" smtClean="0">
                <a:latin typeface="Candara" pitchFamily="34" charset="0"/>
              </a:rPr>
              <a:t>-channel access to business information for accelerating </a:t>
            </a:r>
            <a:r>
              <a:rPr lang="en-US" sz="1800" b="1" dirty="0" smtClean="0">
                <a:latin typeface="Candara" pitchFamily="34" charset="0"/>
              </a:rPr>
              <a:t>internal app development</a:t>
            </a:r>
          </a:p>
          <a:p>
            <a:pPr marL="457092" indent="-457092">
              <a:buFont typeface="+mj-lt"/>
              <a:buAutoNum type="arabicPeriod"/>
            </a:pPr>
            <a:r>
              <a:rPr lang="en-US" sz="1800" dirty="0" smtClean="0">
                <a:latin typeface="Candara" pitchFamily="34" charset="0"/>
              </a:rPr>
              <a:t>Collaborate with </a:t>
            </a:r>
            <a:r>
              <a:rPr lang="en-US" sz="1800" b="1" dirty="0" smtClean="0">
                <a:latin typeface="Candara" pitchFamily="34" charset="0"/>
              </a:rPr>
              <a:t>business partners </a:t>
            </a:r>
            <a:r>
              <a:rPr lang="en-US" sz="1800" dirty="0" smtClean="0">
                <a:latin typeface="Candara" pitchFamily="34" charset="0"/>
              </a:rPr>
              <a:t>faster, in an open but secure &amp; managed way, while providing a complete self-service experience</a:t>
            </a:r>
          </a:p>
          <a:p>
            <a:pPr marL="457092" indent="-457092">
              <a:buFont typeface="+mj-lt"/>
              <a:buAutoNum type="arabicPeriod"/>
            </a:pPr>
            <a:r>
              <a:rPr lang="en-US" sz="1800" dirty="0" smtClean="0">
                <a:latin typeface="Candara" pitchFamily="34" charset="0"/>
              </a:rPr>
              <a:t>Power </a:t>
            </a:r>
            <a:r>
              <a:rPr lang="en-US" sz="1800" b="1" dirty="0" smtClean="0">
                <a:latin typeface="Candara" pitchFamily="34" charset="0"/>
              </a:rPr>
              <a:t>Mobile</a:t>
            </a:r>
            <a:r>
              <a:rPr lang="en-US" sz="1800" dirty="0" smtClean="0">
                <a:latin typeface="Candara" pitchFamily="34" charset="0"/>
              </a:rPr>
              <a:t> apps with enterprise business logic to innovate and provide high value to customers – digital transformation focus</a:t>
            </a:r>
          </a:p>
          <a:p>
            <a:pPr marL="457092" indent="-457092">
              <a:buFont typeface="+mj-lt"/>
              <a:buAutoNum type="arabicPeriod"/>
            </a:pPr>
            <a:r>
              <a:rPr lang="en-US" sz="1800" dirty="0" smtClean="0">
                <a:latin typeface="Candara" pitchFamily="34" charset="0"/>
              </a:rPr>
              <a:t>Power </a:t>
            </a:r>
            <a:r>
              <a:rPr lang="en-US" sz="1800" b="1" dirty="0" smtClean="0">
                <a:latin typeface="Candara" pitchFamily="34" charset="0"/>
              </a:rPr>
              <a:t>IoT</a:t>
            </a:r>
            <a:r>
              <a:rPr lang="en-US" sz="1800" dirty="0" smtClean="0">
                <a:latin typeface="Candara" pitchFamily="34" charset="0"/>
              </a:rPr>
              <a:t> apps with enterprise information to drive innovation – digital transformation focus</a:t>
            </a:r>
          </a:p>
          <a:p>
            <a:pPr marL="457092" indent="-457092">
              <a:buFont typeface="+mj-lt"/>
              <a:buAutoNum type="arabicPeriod"/>
            </a:pPr>
            <a:r>
              <a:rPr lang="en-US" sz="1800" dirty="0" smtClean="0">
                <a:latin typeface="Candara" pitchFamily="34" charset="0"/>
              </a:rPr>
              <a:t>Centrally </a:t>
            </a:r>
            <a:r>
              <a:rPr lang="en-US" sz="1800" b="1" dirty="0" smtClean="0">
                <a:latin typeface="Candara" pitchFamily="34" charset="0"/>
              </a:rPr>
              <a:t>manage the consumption of business logic</a:t>
            </a:r>
            <a:r>
              <a:rPr lang="en-US" sz="1800" dirty="0" smtClean="0">
                <a:latin typeface="Candara" pitchFamily="34" charset="0"/>
              </a:rPr>
              <a:t>, across the enterprise, for both </a:t>
            </a:r>
            <a:r>
              <a:rPr lang="en-US" sz="1800" b="1" dirty="0" smtClean="0">
                <a:latin typeface="Candara" pitchFamily="34" charset="0"/>
              </a:rPr>
              <a:t>Systems of Record</a:t>
            </a:r>
            <a:r>
              <a:rPr lang="en-US" sz="1800" dirty="0" smtClean="0">
                <a:latin typeface="Candara" pitchFamily="34" charset="0"/>
              </a:rPr>
              <a:t> &amp; </a:t>
            </a:r>
            <a:r>
              <a:rPr lang="en-US" sz="1800" b="1" dirty="0" smtClean="0">
                <a:latin typeface="Candara" pitchFamily="34" charset="0"/>
              </a:rPr>
              <a:t>Systems of Engagement</a:t>
            </a:r>
            <a:endParaRPr lang="en-US" sz="1800" dirty="0" smtClean="0">
              <a:latin typeface="Candara" pitchFamily="34" charset="0"/>
            </a:endParaRPr>
          </a:p>
          <a:p>
            <a:pPr marL="457092" indent="-457092">
              <a:buFont typeface="+mj-lt"/>
              <a:buAutoNum type="arabicPeriod"/>
            </a:pPr>
            <a:r>
              <a:rPr lang="en-US" sz="1800" dirty="0" smtClean="0">
                <a:latin typeface="Candara" pitchFamily="34" charset="0"/>
              </a:rPr>
              <a:t>Publish APIs </a:t>
            </a:r>
            <a:r>
              <a:rPr lang="en-US" sz="1800" b="1" dirty="0" smtClean="0">
                <a:latin typeface="Candara" pitchFamily="34" charset="0"/>
              </a:rPr>
              <a:t>publicly</a:t>
            </a:r>
            <a:r>
              <a:rPr lang="en-US" sz="1800" dirty="0" smtClean="0">
                <a:latin typeface="Candara" pitchFamily="34" charset="0"/>
              </a:rPr>
              <a:t> to drive innovation, tap into broad developer ecosystem and promote brand</a:t>
            </a:r>
          </a:p>
          <a:p>
            <a:pPr marL="457092" indent="-457092">
              <a:buFont typeface="+mj-lt"/>
              <a:buAutoNum type="arabicPeriod"/>
            </a:pPr>
            <a:r>
              <a:rPr lang="en-US" sz="1800" dirty="0" smtClean="0">
                <a:latin typeface="Candara" pitchFamily="34" charset="0"/>
              </a:rPr>
              <a:t>Extend brand reach from </a:t>
            </a:r>
            <a:r>
              <a:rPr lang="en-US" sz="1800" b="1" dirty="0" smtClean="0">
                <a:latin typeface="Candara" pitchFamily="34" charset="0"/>
              </a:rPr>
              <a:t>Systems of Record </a:t>
            </a:r>
            <a:r>
              <a:rPr lang="en-US" sz="1800" dirty="0" smtClean="0">
                <a:latin typeface="Candara" pitchFamily="34" charset="0"/>
              </a:rPr>
              <a:t>to bridge to </a:t>
            </a:r>
            <a:r>
              <a:rPr lang="en-US" sz="1800" b="1" dirty="0" smtClean="0">
                <a:latin typeface="Candara" pitchFamily="34" charset="0"/>
              </a:rPr>
              <a:t>Systems of Engagement</a:t>
            </a:r>
          </a:p>
          <a:p>
            <a:pPr marL="457092" indent="-457092">
              <a:buFont typeface="+mj-lt"/>
              <a:buAutoNum type="arabicPeriod"/>
            </a:pPr>
            <a:r>
              <a:rPr lang="en-US" sz="1800" dirty="0" smtClean="0">
                <a:latin typeface="Candara" pitchFamily="34" charset="0"/>
              </a:rPr>
              <a:t>Provide secure composite services in the </a:t>
            </a:r>
            <a:r>
              <a:rPr lang="en-US" sz="1800" b="1" dirty="0" smtClean="0">
                <a:latin typeface="Candara" pitchFamily="34" charset="0"/>
              </a:rPr>
              <a:t>Cloud</a:t>
            </a:r>
            <a:endParaRPr lang="en-US" sz="1800" dirty="0" smtClean="0">
              <a:latin typeface="Candara" pitchFamily="34" charset="0"/>
            </a:endParaRPr>
          </a:p>
          <a:p>
            <a:pPr marL="457092" indent="-457092">
              <a:buFont typeface="+mj-lt"/>
              <a:buAutoNum type="arabicPeriod"/>
            </a:pPr>
            <a:r>
              <a:rPr lang="en-US" sz="1800" dirty="0" smtClean="0">
                <a:latin typeface="Candara" pitchFamily="34" charset="0"/>
              </a:rPr>
              <a:t>Provide managed access to </a:t>
            </a:r>
            <a:r>
              <a:rPr lang="en-US" sz="1800" b="1" dirty="0" smtClean="0">
                <a:latin typeface="Candara" pitchFamily="34" charset="0"/>
              </a:rPr>
              <a:t>3</a:t>
            </a:r>
            <a:r>
              <a:rPr lang="en-US" sz="1800" b="1" baseline="30000" dirty="0" smtClean="0">
                <a:latin typeface="Candara" pitchFamily="34" charset="0"/>
              </a:rPr>
              <a:t>rd</a:t>
            </a:r>
            <a:r>
              <a:rPr lang="en-US" sz="1800" b="1" dirty="0" smtClean="0">
                <a:latin typeface="Candara" pitchFamily="34" charset="0"/>
              </a:rPr>
              <a:t> party Cloud services </a:t>
            </a:r>
            <a:r>
              <a:rPr lang="en-US" sz="1800" dirty="0" smtClean="0">
                <a:latin typeface="Candara" pitchFamily="34" charset="0"/>
              </a:rPr>
              <a:t>to app dev teams to achieve centralized governance and cost optimization</a:t>
            </a:r>
          </a:p>
          <a:p>
            <a:pPr marL="457092" indent="-457092">
              <a:buFont typeface="+mj-lt"/>
              <a:buAutoNum type="arabicPeriod"/>
            </a:pPr>
            <a:r>
              <a:rPr lang="en-US" sz="1800" dirty="0" smtClean="0">
                <a:latin typeface="Candara" pitchFamily="34" charset="0"/>
              </a:rPr>
              <a:t>Enable new business channels by </a:t>
            </a:r>
            <a:r>
              <a:rPr lang="en-US" sz="1800" b="1" dirty="0" smtClean="0">
                <a:latin typeface="Candara" pitchFamily="34" charset="0"/>
              </a:rPr>
              <a:t>monetizing</a:t>
            </a:r>
            <a:r>
              <a:rPr lang="en-US" sz="1800" dirty="0" smtClean="0">
                <a:latin typeface="Candara" pitchFamily="34" charset="0"/>
              </a:rPr>
              <a:t> enterprise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39078" y="148454"/>
            <a:ext cx="8229600" cy="403070"/>
          </a:xfrm>
        </p:spPr>
        <p:txBody>
          <a:bodyPr>
            <a:noAutofit/>
          </a:bodyPr>
          <a:lstStyle/>
          <a:p>
            <a:pPr eaLnBrk="1" hangingPunct="1"/>
            <a:r>
              <a:rPr lang="en-US" altLang="en-US" sz="2000" dirty="0" smtClean="0"/>
              <a:t>Apps, Wearable's, </a:t>
            </a:r>
            <a:r>
              <a:rPr lang="en-US" altLang="en-US" sz="2000" dirty="0" err="1" smtClean="0"/>
              <a:t>IoT</a:t>
            </a:r>
            <a:r>
              <a:rPr lang="en-US" altLang="en-US" sz="2000" dirty="0" smtClean="0"/>
              <a:t> – newest System of Engagement for business </a:t>
            </a:r>
          </a:p>
        </p:txBody>
      </p:sp>
      <p:grpSp>
        <p:nvGrpSpPr>
          <p:cNvPr id="20483" name="Group 1"/>
          <p:cNvGrpSpPr>
            <a:grpSpLocks/>
          </p:cNvGrpSpPr>
          <p:nvPr/>
        </p:nvGrpSpPr>
        <p:grpSpPr bwMode="auto">
          <a:xfrm>
            <a:off x="2819400" y="1349375"/>
            <a:ext cx="6105525" cy="4746625"/>
            <a:chOff x="1219200" y="1244015"/>
            <a:chExt cx="6660054" cy="5232985"/>
          </a:xfrm>
        </p:grpSpPr>
        <p:sp>
          <p:nvSpPr>
            <p:cNvPr id="20484" name="Rounded Rectangle 10"/>
            <p:cNvSpPr>
              <a:spLocks noChangeArrowheads="1"/>
            </p:cNvSpPr>
            <p:nvPr/>
          </p:nvSpPr>
          <p:spPr bwMode="auto">
            <a:xfrm>
              <a:off x="1239967" y="1244015"/>
              <a:ext cx="6639287" cy="5232985"/>
            </a:xfrm>
            <a:prstGeom prst="roundRect">
              <a:avLst>
                <a:gd name="adj" fmla="val 2528"/>
              </a:avLst>
            </a:prstGeom>
            <a:gradFill rotWithShape="1">
              <a:gsLst>
                <a:gs pos="0">
                  <a:srgbClr val="00587C"/>
                </a:gs>
                <a:gs pos="50000">
                  <a:srgbClr val="0081B4"/>
                </a:gs>
                <a:gs pos="100000">
                  <a:srgbClr val="009BD7"/>
                </a:gs>
              </a:gsLst>
              <a:lin ang="2700000" scaled="1"/>
            </a:gradFill>
            <a:ln w="9525">
              <a:solidFill>
                <a:srgbClr val="004376"/>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eaLnBrk="1" hangingPunct="1">
                <a:buClrTx/>
                <a:buFont typeface="Wingdings" panose="05000000000000000000" pitchFamily="2" charset="2"/>
                <a:buNone/>
              </a:pPr>
              <a:endParaRPr lang="en-US" altLang="en-US" sz="1200"/>
            </a:p>
          </p:txBody>
        </p:sp>
        <p:pic>
          <p:nvPicPr>
            <p:cNvPr id="20485" name="Picture 2" descr="C:\Mike\Impact 2013\images\Cloud_Outlin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210" y="2912554"/>
              <a:ext cx="2896715" cy="233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bwMode="auto">
            <a:xfrm>
              <a:off x="1402275" y="1875546"/>
              <a:ext cx="3054096" cy="2029795"/>
            </a:xfrm>
            <a:prstGeom prst="roundRect">
              <a:avLst>
                <a:gd name="adj" fmla="val 2529"/>
              </a:avLst>
            </a:prstGeom>
            <a:gradFill flip="none" rotWithShape="1">
              <a:gsLst>
                <a:gs pos="0">
                  <a:schemeClr val="bg1">
                    <a:lumMod val="75000"/>
                    <a:alpha val="87000"/>
                  </a:schemeClr>
                </a:gs>
                <a:gs pos="50000">
                  <a:schemeClr val="bg1">
                    <a:lumMod val="95000"/>
                    <a:alpha val="54000"/>
                  </a:schemeClr>
                </a:gs>
                <a:gs pos="100000">
                  <a:schemeClr val="bg1">
                    <a:shade val="100000"/>
                    <a:satMod val="115000"/>
                    <a:alpha val="0"/>
                  </a:schemeClr>
                </a:gs>
              </a:gsLst>
              <a:lin ang="5400000" scaled="1"/>
              <a:tileRect/>
            </a:gradFill>
            <a:ln w="9525" cap="flat" cmpd="sng" algn="ctr">
              <a:gradFill>
                <a:gsLst>
                  <a:gs pos="0">
                    <a:schemeClr val="bg1"/>
                  </a:gs>
                  <a:gs pos="50000">
                    <a:schemeClr val="accent1">
                      <a:shade val="67500"/>
                      <a:satMod val="115000"/>
                      <a:alpha val="55000"/>
                    </a:schemeClr>
                  </a:gs>
                  <a:gs pos="100000">
                    <a:schemeClr val="accent1">
                      <a:shade val="100000"/>
                      <a:satMod val="115000"/>
                      <a:alpha val="0"/>
                    </a:schemeClr>
                  </a:gs>
                </a:gsLst>
                <a:lin ang="5400000" scaled="0"/>
              </a:gradFill>
              <a:prstDash val="solid"/>
              <a:round/>
              <a:headEnd type="none" w="med" len="med"/>
              <a:tailEnd type="none" w="med" len="med"/>
            </a:ln>
            <a:effectLst/>
          </p:spPr>
          <p:txBody>
            <a:bodyPr/>
            <a:lstStyle/>
            <a:p>
              <a:pPr eaLnBrk="1" hangingPunct="1">
                <a:spcBef>
                  <a:spcPct val="50000"/>
                </a:spcBef>
                <a:buFont typeface="Wingdings" pitchFamily="-1" charset="2"/>
                <a:buNone/>
                <a:defRPr/>
              </a:pPr>
              <a:endParaRPr lang="en-US" dirty="0"/>
            </a:p>
          </p:txBody>
        </p:sp>
        <p:sp>
          <p:nvSpPr>
            <p:cNvPr id="7" name="Rounded Rectangle 6"/>
            <p:cNvSpPr/>
            <p:nvPr/>
          </p:nvSpPr>
          <p:spPr bwMode="auto">
            <a:xfrm>
              <a:off x="4672770" y="1872113"/>
              <a:ext cx="3054096" cy="2029968"/>
            </a:xfrm>
            <a:prstGeom prst="roundRect">
              <a:avLst>
                <a:gd name="adj" fmla="val 2529"/>
              </a:avLst>
            </a:prstGeom>
            <a:gradFill flip="none" rotWithShape="1">
              <a:gsLst>
                <a:gs pos="0">
                  <a:schemeClr val="bg1">
                    <a:lumMod val="75000"/>
                    <a:alpha val="87000"/>
                  </a:schemeClr>
                </a:gs>
                <a:gs pos="50000">
                  <a:schemeClr val="bg1">
                    <a:lumMod val="95000"/>
                    <a:alpha val="54000"/>
                  </a:schemeClr>
                </a:gs>
                <a:gs pos="100000">
                  <a:schemeClr val="bg1">
                    <a:shade val="100000"/>
                    <a:satMod val="115000"/>
                    <a:alpha val="0"/>
                  </a:schemeClr>
                </a:gs>
              </a:gsLst>
              <a:lin ang="5400000" scaled="1"/>
              <a:tileRect/>
            </a:gradFill>
            <a:ln w="9525" cap="flat" cmpd="sng" algn="ctr">
              <a:gradFill>
                <a:gsLst>
                  <a:gs pos="0">
                    <a:schemeClr val="bg1"/>
                  </a:gs>
                  <a:gs pos="50000">
                    <a:schemeClr val="accent1">
                      <a:shade val="67500"/>
                      <a:satMod val="115000"/>
                      <a:alpha val="55000"/>
                    </a:schemeClr>
                  </a:gs>
                  <a:gs pos="100000">
                    <a:schemeClr val="accent1">
                      <a:shade val="100000"/>
                      <a:satMod val="115000"/>
                      <a:alpha val="0"/>
                    </a:schemeClr>
                  </a:gs>
                </a:gsLst>
                <a:lin ang="5400000" scaled="0"/>
              </a:gradFill>
              <a:prstDash val="solid"/>
              <a:round/>
              <a:headEnd type="none" w="med" len="med"/>
              <a:tailEnd type="none" w="med" len="med"/>
            </a:ln>
            <a:effectLst/>
          </p:spPr>
          <p:txBody>
            <a:bodyPr/>
            <a:lstStyle/>
            <a:p>
              <a:pPr eaLnBrk="1" hangingPunct="1">
                <a:spcBef>
                  <a:spcPct val="50000"/>
                </a:spcBef>
                <a:buFont typeface="Wingdings" pitchFamily="-1" charset="2"/>
                <a:buNone/>
                <a:defRPr/>
              </a:pPr>
              <a:endParaRPr lang="en-US" dirty="0"/>
            </a:p>
          </p:txBody>
        </p:sp>
        <p:sp>
          <p:nvSpPr>
            <p:cNvPr id="8" name="Rounded Rectangle 7"/>
            <p:cNvSpPr/>
            <p:nvPr/>
          </p:nvSpPr>
          <p:spPr bwMode="auto">
            <a:xfrm rot="10800000">
              <a:off x="3038838" y="4333021"/>
              <a:ext cx="3053204" cy="2029795"/>
            </a:xfrm>
            <a:prstGeom prst="roundRect">
              <a:avLst>
                <a:gd name="adj" fmla="val 2529"/>
              </a:avLst>
            </a:prstGeom>
            <a:gradFill flip="none" rotWithShape="1">
              <a:gsLst>
                <a:gs pos="0">
                  <a:schemeClr val="bg1">
                    <a:lumMod val="75000"/>
                    <a:alpha val="87000"/>
                  </a:schemeClr>
                </a:gs>
                <a:gs pos="50000">
                  <a:schemeClr val="bg1">
                    <a:lumMod val="95000"/>
                    <a:alpha val="54000"/>
                  </a:schemeClr>
                </a:gs>
                <a:gs pos="100000">
                  <a:schemeClr val="bg1">
                    <a:shade val="100000"/>
                    <a:satMod val="115000"/>
                    <a:alpha val="0"/>
                  </a:schemeClr>
                </a:gs>
              </a:gsLst>
              <a:lin ang="5400000" scaled="1"/>
              <a:tileRect/>
            </a:gradFill>
            <a:ln w="9525" cap="flat" cmpd="sng" algn="ctr">
              <a:gradFill>
                <a:gsLst>
                  <a:gs pos="0">
                    <a:schemeClr val="bg1"/>
                  </a:gs>
                  <a:gs pos="50000">
                    <a:schemeClr val="accent1">
                      <a:shade val="67500"/>
                      <a:satMod val="115000"/>
                      <a:alpha val="55000"/>
                    </a:schemeClr>
                  </a:gs>
                  <a:gs pos="100000">
                    <a:schemeClr val="accent1">
                      <a:shade val="100000"/>
                      <a:satMod val="115000"/>
                      <a:alpha val="0"/>
                    </a:schemeClr>
                  </a:gs>
                </a:gsLst>
                <a:lin ang="5400000" scaled="0"/>
              </a:gradFill>
              <a:prstDash val="solid"/>
              <a:round/>
              <a:headEnd type="none" w="med" len="med"/>
              <a:tailEnd type="none" w="med" len="med"/>
            </a:ln>
            <a:effectLst/>
          </p:spPr>
          <p:txBody>
            <a:bodyPr/>
            <a:lstStyle/>
            <a:p>
              <a:pPr eaLnBrk="1" hangingPunct="1">
                <a:spcBef>
                  <a:spcPct val="50000"/>
                </a:spcBef>
                <a:buFont typeface="Wingdings" pitchFamily="-1" charset="2"/>
                <a:buNone/>
                <a:defRPr/>
              </a:pPr>
              <a:endParaRPr lang="en-US" dirty="0"/>
            </a:p>
          </p:txBody>
        </p:sp>
        <p:sp>
          <p:nvSpPr>
            <p:cNvPr id="20495" name="TextBox 15"/>
            <p:cNvSpPr txBox="1">
              <a:spLocks noChangeArrowheads="1"/>
            </p:cNvSpPr>
            <p:nvPr/>
          </p:nvSpPr>
          <p:spPr bwMode="auto">
            <a:xfrm>
              <a:off x="1700967" y="1879402"/>
              <a:ext cx="2429400" cy="33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buClrTx/>
                <a:buFont typeface="Wingdings" panose="05000000000000000000" pitchFamily="2" charset="2"/>
                <a:buNone/>
              </a:pPr>
              <a:r>
                <a:rPr lang="en-US" altLang="en-US" sz="1400"/>
                <a:t>Systems of Engagement</a:t>
              </a:r>
            </a:p>
          </p:txBody>
        </p:sp>
        <p:sp>
          <p:nvSpPr>
            <p:cNvPr id="20496" name="TextBox 16"/>
            <p:cNvSpPr>
              <a:spLocks noChangeArrowheads="1"/>
            </p:cNvSpPr>
            <p:nvPr/>
          </p:nvSpPr>
          <p:spPr bwMode="auto">
            <a:xfrm>
              <a:off x="5214067" y="1879403"/>
              <a:ext cx="1989667" cy="37457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buClrTx/>
                <a:buFont typeface="Wingdings" panose="05000000000000000000" pitchFamily="2" charset="2"/>
                <a:buNone/>
              </a:pPr>
              <a:r>
                <a:rPr lang="en-US" altLang="en-US" sz="1400"/>
                <a:t>Systems of Record</a:t>
              </a:r>
            </a:p>
          </p:txBody>
        </p:sp>
        <p:sp>
          <p:nvSpPr>
            <p:cNvPr id="20497" name="TextBox 17"/>
            <p:cNvSpPr txBox="1">
              <a:spLocks noChangeArrowheads="1"/>
            </p:cNvSpPr>
            <p:nvPr/>
          </p:nvSpPr>
          <p:spPr bwMode="auto">
            <a:xfrm>
              <a:off x="3604023" y="5067052"/>
              <a:ext cx="1913468" cy="35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buClrTx/>
                <a:buFont typeface="Wingdings" panose="05000000000000000000" pitchFamily="2" charset="2"/>
                <a:buNone/>
              </a:pPr>
              <a:r>
                <a:rPr lang="en-US" altLang="en-US" sz="1400"/>
                <a:t>Internet of Things</a:t>
              </a:r>
            </a:p>
          </p:txBody>
        </p:sp>
        <p:sp>
          <p:nvSpPr>
            <p:cNvPr id="20498" name="Rectangle 11"/>
            <p:cNvSpPr>
              <a:spLocks noChangeArrowheads="1"/>
            </p:cNvSpPr>
            <p:nvPr/>
          </p:nvSpPr>
          <p:spPr bwMode="auto">
            <a:xfrm>
              <a:off x="2169795" y="1385072"/>
              <a:ext cx="4764405" cy="32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en-US" sz="2000" dirty="0">
                  <a:solidFill>
                    <a:schemeClr val="bg1"/>
                  </a:solidFill>
                </a:rPr>
                <a:t>  </a:t>
              </a:r>
              <a:r>
                <a:rPr lang="en-US" altLang="en-US" sz="2000" dirty="0" smtClean="0">
                  <a:solidFill>
                    <a:schemeClr val="bg1"/>
                  </a:solidFill>
                </a:rPr>
                <a:t>API Powered Services</a:t>
              </a:r>
              <a:endParaRPr lang="en-US" altLang="en-US" sz="2000" dirty="0">
                <a:solidFill>
                  <a:schemeClr val="bg1"/>
                </a:solidFill>
              </a:endParaRPr>
            </a:p>
          </p:txBody>
        </p:sp>
        <p:sp>
          <p:nvSpPr>
            <p:cNvPr id="13" name="Rounded Rectangle 12"/>
            <p:cNvSpPr>
              <a:spLocks noChangeArrowheads="1"/>
            </p:cNvSpPr>
            <p:nvPr/>
          </p:nvSpPr>
          <p:spPr bwMode="auto">
            <a:xfrm>
              <a:off x="5108561" y="2367619"/>
              <a:ext cx="992255" cy="525049"/>
            </a:xfrm>
            <a:prstGeom prst="roundRect">
              <a:avLst>
                <a:gd name="adj" fmla="val 2528"/>
              </a:avLst>
            </a:prstGeom>
            <a:gradFill rotWithShape="1">
              <a:gsLst>
                <a:gs pos="0">
                  <a:srgbClr val="BFBFBF"/>
                </a:gs>
                <a:gs pos="50000">
                  <a:srgbClr val="F2F2F2"/>
                </a:gs>
                <a:gs pos="100000">
                  <a:srgbClr val="FFFFFF"/>
                </a:gs>
              </a:gsLst>
              <a:lin ang="2700000" scaled="1"/>
            </a:gradFill>
            <a:ln w="9525">
              <a:solidFill>
                <a:srgbClr val="CCCCCC"/>
              </a:solidFill>
              <a:round/>
              <a:headEnd/>
              <a:tailEnd/>
            </a:ln>
            <a:effectLst>
              <a:outerShdw blurRad="63500" dist="63500" dir="2700000" algn="tl" rotWithShape="0">
                <a:srgbClr val="000000">
                  <a:alpha val="39999"/>
                </a:srgbClr>
              </a:outerShdw>
            </a:effectLst>
          </p:spPr>
          <p:txBody>
            <a:bodyPr/>
            <a:lstStyle/>
            <a:p>
              <a:pPr eaLnBrk="1" hangingPunct="1">
                <a:spcBef>
                  <a:spcPct val="50000"/>
                </a:spcBef>
                <a:buFont typeface="Wingdings" pitchFamily="-1" charset="2"/>
                <a:buNone/>
                <a:defRPr/>
              </a:pPr>
              <a:endParaRPr lang="en-US" dirty="0"/>
            </a:p>
          </p:txBody>
        </p:sp>
        <p:sp>
          <p:nvSpPr>
            <p:cNvPr id="14" name="Rounded Rectangle 13"/>
            <p:cNvSpPr>
              <a:spLocks noChangeArrowheads="1"/>
            </p:cNvSpPr>
            <p:nvPr/>
          </p:nvSpPr>
          <p:spPr bwMode="auto">
            <a:xfrm>
              <a:off x="6325935" y="2369370"/>
              <a:ext cx="995717" cy="521548"/>
            </a:xfrm>
            <a:prstGeom prst="roundRect">
              <a:avLst>
                <a:gd name="adj" fmla="val 2528"/>
              </a:avLst>
            </a:prstGeom>
            <a:gradFill rotWithShape="1">
              <a:gsLst>
                <a:gs pos="0">
                  <a:srgbClr val="BFBFBF"/>
                </a:gs>
                <a:gs pos="50000">
                  <a:srgbClr val="F2F2F2"/>
                </a:gs>
                <a:gs pos="100000">
                  <a:srgbClr val="FFFFFF"/>
                </a:gs>
              </a:gsLst>
              <a:lin ang="2700000" scaled="1"/>
            </a:gradFill>
            <a:ln w="9525">
              <a:solidFill>
                <a:srgbClr val="CCCCCC"/>
              </a:solidFill>
              <a:round/>
              <a:headEnd/>
              <a:tailEnd/>
            </a:ln>
            <a:effectLst>
              <a:outerShdw blurRad="63500" dist="63500" dir="2700000" algn="tl" rotWithShape="0">
                <a:srgbClr val="000000">
                  <a:alpha val="39999"/>
                </a:srgbClr>
              </a:outerShdw>
            </a:effectLst>
          </p:spPr>
          <p:txBody>
            <a:bodyPr/>
            <a:lstStyle/>
            <a:p>
              <a:pPr eaLnBrk="1" hangingPunct="1">
                <a:spcBef>
                  <a:spcPct val="50000"/>
                </a:spcBef>
                <a:buFont typeface="Wingdings" pitchFamily="-1" charset="2"/>
                <a:buNone/>
                <a:defRPr/>
              </a:pPr>
              <a:endParaRPr lang="en-US" dirty="0"/>
            </a:p>
          </p:txBody>
        </p:sp>
        <p:sp>
          <p:nvSpPr>
            <p:cNvPr id="15" name="Rounded Rectangle 14"/>
            <p:cNvSpPr>
              <a:spLocks noChangeArrowheads="1"/>
            </p:cNvSpPr>
            <p:nvPr/>
          </p:nvSpPr>
          <p:spPr bwMode="auto">
            <a:xfrm>
              <a:off x="5108561" y="3034431"/>
              <a:ext cx="995718" cy="521548"/>
            </a:xfrm>
            <a:prstGeom prst="roundRect">
              <a:avLst>
                <a:gd name="adj" fmla="val 2528"/>
              </a:avLst>
            </a:prstGeom>
            <a:gradFill rotWithShape="1">
              <a:gsLst>
                <a:gs pos="0">
                  <a:srgbClr val="BFBFBF"/>
                </a:gs>
                <a:gs pos="50000">
                  <a:srgbClr val="F2F2F2"/>
                </a:gs>
                <a:gs pos="100000">
                  <a:srgbClr val="FFFFFF"/>
                </a:gs>
              </a:gsLst>
              <a:lin ang="2700000" scaled="1"/>
            </a:gradFill>
            <a:ln w="9525">
              <a:solidFill>
                <a:srgbClr val="CCCCCC"/>
              </a:solidFill>
              <a:round/>
              <a:headEnd/>
              <a:tailEnd/>
            </a:ln>
            <a:effectLst>
              <a:outerShdw blurRad="63500" dist="63500" dir="2700000" algn="tl" rotWithShape="0">
                <a:srgbClr val="000000">
                  <a:alpha val="39999"/>
                </a:srgbClr>
              </a:outerShdw>
            </a:effectLst>
          </p:spPr>
          <p:txBody>
            <a:bodyPr/>
            <a:lstStyle/>
            <a:p>
              <a:pPr eaLnBrk="1" hangingPunct="1">
                <a:spcBef>
                  <a:spcPct val="50000"/>
                </a:spcBef>
                <a:buFont typeface="Wingdings" pitchFamily="-1" charset="2"/>
                <a:buNone/>
                <a:defRPr/>
              </a:pPr>
              <a:endParaRPr lang="en-US" dirty="0"/>
            </a:p>
          </p:txBody>
        </p:sp>
        <p:sp>
          <p:nvSpPr>
            <p:cNvPr id="16" name="Rounded Rectangle 15"/>
            <p:cNvSpPr>
              <a:spLocks noChangeArrowheads="1"/>
            </p:cNvSpPr>
            <p:nvPr/>
          </p:nvSpPr>
          <p:spPr bwMode="auto">
            <a:xfrm>
              <a:off x="6325935" y="3034431"/>
              <a:ext cx="995717" cy="521548"/>
            </a:xfrm>
            <a:prstGeom prst="roundRect">
              <a:avLst>
                <a:gd name="adj" fmla="val 2528"/>
              </a:avLst>
            </a:prstGeom>
            <a:gradFill rotWithShape="1">
              <a:gsLst>
                <a:gs pos="0">
                  <a:srgbClr val="BFBFBF"/>
                </a:gs>
                <a:gs pos="50000">
                  <a:srgbClr val="F2F2F2"/>
                </a:gs>
                <a:gs pos="100000">
                  <a:srgbClr val="FFFFFF"/>
                </a:gs>
              </a:gsLst>
              <a:lin ang="2700000" scaled="1"/>
            </a:gradFill>
            <a:ln w="9525">
              <a:solidFill>
                <a:srgbClr val="CCCCCC"/>
              </a:solidFill>
              <a:round/>
              <a:headEnd/>
              <a:tailEnd/>
            </a:ln>
            <a:effectLst>
              <a:outerShdw blurRad="63500" dist="63500" dir="2700000" algn="tl" rotWithShape="0">
                <a:srgbClr val="000000">
                  <a:alpha val="39999"/>
                </a:srgbClr>
              </a:outerShdw>
            </a:effectLst>
          </p:spPr>
          <p:txBody>
            <a:bodyPr/>
            <a:lstStyle/>
            <a:p>
              <a:pPr eaLnBrk="1" hangingPunct="1">
                <a:spcBef>
                  <a:spcPct val="50000"/>
                </a:spcBef>
                <a:buFont typeface="Wingdings" pitchFamily="-1" charset="2"/>
                <a:buNone/>
                <a:defRPr/>
              </a:pPr>
              <a:endParaRPr lang="en-US" dirty="0"/>
            </a:p>
          </p:txBody>
        </p:sp>
        <p:sp>
          <p:nvSpPr>
            <p:cNvPr id="20503" name="Rectangle 12"/>
            <p:cNvSpPr>
              <a:spLocks noChangeArrowheads="1"/>
            </p:cNvSpPr>
            <p:nvPr/>
          </p:nvSpPr>
          <p:spPr bwMode="auto">
            <a:xfrm>
              <a:off x="5223148" y="2527409"/>
              <a:ext cx="754380" cy="2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en-US" sz="1400" b="1"/>
                <a:t>CRM</a:t>
              </a:r>
            </a:p>
          </p:txBody>
        </p:sp>
        <p:sp>
          <p:nvSpPr>
            <p:cNvPr id="20504" name="Rectangle 12"/>
            <p:cNvSpPr>
              <a:spLocks noChangeArrowheads="1"/>
            </p:cNvSpPr>
            <p:nvPr/>
          </p:nvSpPr>
          <p:spPr bwMode="auto">
            <a:xfrm>
              <a:off x="6451112" y="2513761"/>
              <a:ext cx="754380" cy="2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en-US" sz="1400" b="1"/>
                <a:t>HR</a:t>
              </a:r>
            </a:p>
          </p:txBody>
        </p:sp>
        <p:sp>
          <p:nvSpPr>
            <p:cNvPr id="20505" name="Rectangle 12"/>
            <p:cNvSpPr>
              <a:spLocks noChangeArrowheads="1"/>
            </p:cNvSpPr>
            <p:nvPr/>
          </p:nvSpPr>
          <p:spPr bwMode="auto">
            <a:xfrm>
              <a:off x="5223148" y="3195199"/>
              <a:ext cx="754380" cy="2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en-US" sz="1400" b="1"/>
                <a:t>DB</a:t>
              </a:r>
            </a:p>
          </p:txBody>
        </p:sp>
        <p:sp>
          <p:nvSpPr>
            <p:cNvPr id="20506" name="Rectangle 12"/>
            <p:cNvSpPr>
              <a:spLocks noChangeArrowheads="1"/>
            </p:cNvSpPr>
            <p:nvPr/>
          </p:nvSpPr>
          <p:spPr bwMode="auto">
            <a:xfrm>
              <a:off x="6457959" y="3192922"/>
              <a:ext cx="754380" cy="2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en-US" sz="1400" b="1"/>
                <a:t>ERP</a:t>
              </a:r>
            </a:p>
          </p:txBody>
        </p:sp>
        <p:sp>
          <p:nvSpPr>
            <p:cNvPr id="20507" name="Rectangle 14"/>
            <p:cNvSpPr>
              <a:spLocks noChangeArrowheads="1"/>
            </p:cNvSpPr>
            <p:nvPr/>
          </p:nvSpPr>
          <p:spPr bwMode="auto">
            <a:xfrm>
              <a:off x="1219200" y="3920531"/>
              <a:ext cx="1596390" cy="40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r" eaLnBrk="1" hangingPunct="1">
                <a:lnSpc>
                  <a:spcPct val="95000"/>
                </a:lnSpc>
                <a:buClrTx/>
                <a:buFont typeface="Wingdings" panose="05000000000000000000" pitchFamily="2" charset="2"/>
                <a:buNone/>
              </a:pPr>
              <a:r>
                <a:rPr lang="en-US" altLang="ja-JP" sz="1400">
                  <a:solidFill>
                    <a:schemeClr val="bg1"/>
                  </a:solidFill>
                  <a:ea typeface="MS PGothic" panose="020B0600070205080204" pitchFamily="34" charset="-128"/>
                </a:rPr>
                <a:t>Continuous</a:t>
              </a:r>
              <a:br>
                <a:rPr lang="en-US" altLang="ja-JP" sz="1400">
                  <a:solidFill>
                    <a:schemeClr val="bg1"/>
                  </a:solidFill>
                  <a:ea typeface="MS PGothic" panose="020B0600070205080204" pitchFamily="34" charset="-128"/>
                </a:rPr>
              </a:br>
              <a:r>
                <a:rPr lang="en-US" altLang="ja-JP" sz="1400">
                  <a:solidFill>
                    <a:schemeClr val="bg1"/>
                  </a:solidFill>
                  <a:ea typeface="MS PGothic" panose="020B0600070205080204" pitchFamily="34" charset="-128"/>
                </a:rPr>
                <a:t>client experience</a:t>
              </a:r>
              <a:endParaRPr lang="en-US" altLang="en-US" sz="1400">
                <a:solidFill>
                  <a:schemeClr val="bg1"/>
                </a:solidFill>
              </a:endParaRPr>
            </a:p>
          </p:txBody>
        </p:sp>
        <p:sp>
          <p:nvSpPr>
            <p:cNvPr id="20508" name="Rectangle 15"/>
            <p:cNvSpPr>
              <a:spLocks noChangeArrowheads="1"/>
            </p:cNvSpPr>
            <p:nvPr/>
          </p:nvSpPr>
          <p:spPr bwMode="auto">
            <a:xfrm>
              <a:off x="6219700" y="3800302"/>
              <a:ext cx="1264963" cy="45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eaLnBrk="1" hangingPunct="1">
                <a:lnSpc>
                  <a:spcPct val="95000"/>
                </a:lnSpc>
                <a:buClrTx/>
                <a:buFont typeface="Wingdings" panose="05000000000000000000" pitchFamily="2" charset="2"/>
                <a:buNone/>
              </a:pPr>
              <a:r>
                <a:rPr lang="en-US" altLang="ja-JP" sz="1400">
                  <a:solidFill>
                    <a:schemeClr val="bg1"/>
                  </a:solidFill>
                  <a:ea typeface="MS PGothic" panose="020B0600070205080204" pitchFamily="34" charset="-128"/>
                </a:rPr>
                <a:t>Partner value</a:t>
              </a:r>
              <a:br>
                <a:rPr lang="en-US" altLang="ja-JP" sz="1400">
                  <a:solidFill>
                    <a:schemeClr val="bg1"/>
                  </a:solidFill>
                  <a:ea typeface="MS PGothic" panose="020B0600070205080204" pitchFamily="34" charset="-128"/>
                </a:rPr>
              </a:br>
              <a:r>
                <a:rPr lang="en-US" altLang="ja-JP" sz="1400">
                  <a:solidFill>
                    <a:schemeClr val="bg1"/>
                  </a:solidFill>
                  <a:ea typeface="MS PGothic" panose="020B0600070205080204" pitchFamily="34" charset="-128"/>
                </a:rPr>
                <a:t>chain</a:t>
              </a:r>
              <a:endParaRPr lang="en-US" altLang="en-US" sz="1400">
                <a:solidFill>
                  <a:schemeClr val="bg1"/>
                </a:solidFill>
              </a:endParaRPr>
            </a:p>
          </p:txBody>
        </p:sp>
        <p:sp>
          <p:nvSpPr>
            <p:cNvPr id="20509" name="Rectangle 16"/>
            <p:cNvSpPr>
              <a:spLocks noChangeArrowheads="1"/>
            </p:cNvSpPr>
            <p:nvPr/>
          </p:nvSpPr>
          <p:spPr bwMode="auto">
            <a:xfrm>
              <a:off x="3488055" y="3893466"/>
              <a:ext cx="2181225" cy="46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37931725" indent="-37474525">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855663" indent="-173038">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203325" indent="-173038">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algn="ctr" eaLnBrk="1" hangingPunct="1">
                <a:lnSpc>
                  <a:spcPct val="95000"/>
                </a:lnSpc>
                <a:buClrTx/>
                <a:buFont typeface="Wingdings" panose="05000000000000000000" pitchFamily="2" charset="2"/>
                <a:buNone/>
              </a:pPr>
              <a:r>
                <a:rPr lang="en-US" altLang="ja-JP">
                  <a:solidFill>
                    <a:schemeClr val="bg1"/>
                  </a:solidFill>
                  <a:ea typeface="MS PGothic" panose="020B0600070205080204" pitchFamily="34" charset="-128"/>
                </a:rPr>
                <a:t>Cloud-based</a:t>
              </a:r>
              <a:br>
                <a:rPr lang="en-US" altLang="ja-JP">
                  <a:solidFill>
                    <a:schemeClr val="bg1"/>
                  </a:solidFill>
                  <a:ea typeface="MS PGothic" panose="020B0600070205080204" pitchFamily="34" charset="-128"/>
                </a:rPr>
              </a:br>
              <a:r>
                <a:rPr lang="en-US" altLang="ja-JP">
                  <a:solidFill>
                    <a:schemeClr val="bg1"/>
                  </a:solidFill>
                  <a:ea typeface="MS PGothic" panose="020B0600070205080204" pitchFamily="34" charset="-128"/>
                </a:rPr>
                <a:t>Services</a:t>
              </a:r>
              <a:endParaRPr lang="en-US" altLang="en-US">
                <a:solidFill>
                  <a:schemeClr val="bg1"/>
                </a:solidFill>
              </a:endParaRPr>
            </a:p>
          </p:txBody>
        </p:sp>
        <p:pic>
          <p:nvPicPr>
            <p:cNvPr id="20510" name="Picture 2" descr="C:\Mike\Impact 2013\images\Internet of Things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126" y="5444573"/>
              <a:ext cx="2330532" cy="91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1" name="Picture 3" descr="C:\Mike\Impact 2013\images\Systems of Engagemen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075" y="2284349"/>
              <a:ext cx="2635564" cy="135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76200" y="1501775"/>
            <a:ext cx="2590800" cy="4124207"/>
          </a:xfrm>
          <a:prstGeom prst="rect">
            <a:avLst/>
          </a:prstGeom>
          <a:noFill/>
        </p:spPr>
        <p:txBody>
          <a:bodyPr wrap="square" rtlCol="0">
            <a:spAutoFit/>
          </a:bodyPr>
          <a:lstStyle/>
          <a:p>
            <a:pPr marL="285750" indent="-285750">
              <a:spcAft>
                <a:spcPts val="1200"/>
              </a:spcAft>
              <a:buFont typeface="Arial"/>
              <a:buChar char="•"/>
            </a:pPr>
            <a:r>
              <a:rPr lang="en-US" altLang="en-US" dirty="0" smtClean="0"/>
              <a:t>Apps, Wearable's, </a:t>
            </a:r>
            <a:r>
              <a:rPr lang="en-US" altLang="en-US" dirty="0" err="1" smtClean="0"/>
              <a:t>IoT</a:t>
            </a:r>
            <a:r>
              <a:rPr lang="en-US" altLang="en-US" dirty="0" smtClean="0"/>
              <a:t> are emerging as the newest System of Engagement for business to connect personally with their customers</a:t>
            </a:r>
          </a:p>
          <a:p>
            <a:pPr marL="285750" indent="-285750">
              <a:spcAft>
                <a:spcPts val="1200"/>
              </a:spcAft>
              <a:buFont typeface="Arial"/>
              <a:buChar char="•"/>
            </a:pPr>
            <a:r>
              <a:rPr lang="en-US" altLang="en-US" dirty="0" smtClean="0"/>
              <a:t>Banks, Retail, Travel and Transportation (Airlines, Hotels, …) are the latest industries taking advantage of this touch point</a:t>
            </a:r>
            <a:endParaRPr lang="en-US" dirty="0"/>
          </a:p>
        </p:txBody>
      </p:sp>
    </p:spTree>
    <p:extLst>
      <p:ext uri="{BB962C8B-B14F-4D97-AF65-F5344CB8AC3E}">
        <p14:creationId xmlns:p14="http://schemas.microsoft.com/office/powerpoint/2010/main" val="302251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7444" y="865169"/>
            <a:ext cx="8474351" cy="5335847"/>
          </a:xfrm>
          <a:prstGeom prst="rect">
            <a:avLst/>
          </a:prstGeom>
        </p:spPr>
      </p:pic>
      <p:sp>
        <p:nvSpPr>
          <p:cNvPr id="10" name="Rectangle 9"/>
          <p:cNvSpPr/>
          <p:nvPr/>
        </p:nvSpPr>
        <p:spPr bwMode="auto">
          <a:xfrm>
            <a:off x="109666" y="3616755"/>
            <a:ext cx="8918378" cy="2631645"/>
          </a:xfrm>
          <a:prstGeom prst="rect">
            <a:avLst/>
          </a:prstGeom>
          <a:noFill/>
          <a:ln w="12700" cap="flat" cmpd="sng" algn="ctr">
            <a:solidFill>
              <a:schemeClr val="tx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11" name="TextBox 10"/>
          <p:cNvSpPr txBox="1"/>
          <p:nvPr/>
        </p:nvSpPr>
        <p:spPr>
          <a:xfrm rot="16200000">
            <a:off x="-799396" y="4802960"/>
            <a:ext cx="2125903" cy="307777"/>
          </a:xfrm>
          <a:prstGeom prst="rect">
            <a:avLst/>
          </a:prstGeom>
          <a:noFill/>
        </p:spPr>
        <p:txBody>
          <a:bodyPr wrap="none" rtlCol="0">
            <a:spAutoFit/>
          </a:bodyPr>
          <a:lstStyle/>
          <a:p>
            <a:r>
              <a:rPr lang="en-US" sz="1400" dirty="0" smtClean="0"/>
              <a:t>System of Record (SoR)</a:t>
            </a:r>
            <a:endParaRPr lang="en-US" sz="1400" dirty="0"/>
          </a:p>
        </p:txBody>
      </p:sp>
      <p:sp>
        <p:nvSpPr>
          <p:cNvPr id="13" name="TextBox 12"/>
          <p:cNvSpPr txBox="1"/>
          <p:nvPr/>
        </p:nvSpPr>
        <p:spPr>
          <a:xfrm rot="16200000">
            <a:off x="-1013397" y="1988233"/>
            <a:ext cx="2553904" cy="307777"/>
          </a:xfrm>
          <a:prstGeom prst="rect">
            <a:avLst/>
          </a:prstGeom>
          <a:noFill/>
        </p:spPr>
        <p:txBody>
          <a:bodyPr wrap="none" rtlCol="0">
            <a:spAutoFit/>
          </a:bodyPr>
          <a:lstStyle/>
          <a:p>
            <a:r>
              <a:rPr lang="en-US" sz="1400" dirty="0" smtClean="0"/>
              <a:t>System of Engagement (SoE)</a:t>
            </a:r>
            <a:endParaRPr lang="en-US" sz="1400" dirty="0"/>
          </a:p>
        </p:txBody>
      </p:sp>
      <p:sp>
        <p:nvSpPr>
          <p:cNvPr id="12" name="Rectangle 11"/>
          <p:cNvSpPr/>
          <p:nvPr/>
        </p:nvSpPr>
        <p:spPr bwMode="auto">
          <a:xfrm>
            <a:off x="112644" y="798767"/>
            <a:ext cx="8915400" cy="2757614"/>
          </a:xfrm>
          <a:prstGeom prst="rect">
            <a:avLst/>
          </a:prstGeom>
          <a:noFill/>
          <a:ln w="12700" cap="flat" cmpd="sng" algn="ctr">
            <a:solidFill>
              <a:schemeClr val="tx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17" name="Freeform 16"/>
          <p:cNvSpPr/>
          <p:nvPr/>
        </p:nvSpPr>
        <p:spPr bwMode="auto">
          <a:xfrm>
            <a:off x="1828800" y="3213100"/>
            <a:ext cx="6489700" cy="736600"/>
          </a:xfrm>
          <a:custGeom>
            <a:avLst/>
            <a:gdLst>
              <a:gd name="connsiteX0" fmla="*/ 6489700 w 6489700"/>
              <a:gd name="connsiteY0" fmla="*/ 736600 h 736600"/>
              <a:gd name="connsiteX1" fmla="*/ 5181600 w 6489700"/>
              <a:gd name="connsiteY1" fmla="*/ 279400 h 736600"/>
              <a:gd name="connsiteX2" fmla="*/ 901700 w 6489700"/>
              <a:gd name="connsiteY2" fmla="*/ 330200 h 736600"/>
              <a:gd name="connsiteX3" fmla="*/ 0 w 6489700"/>
              <a:gd name="connsiteY3" fmla="*/ 0 h 736600"/>
              <a:gd name="connsiteX4" fmla="*/ 0 w 6489700"/>
              <a:gd name="connsiteY4" fmla="*/ 0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700" h="736600">
                <a:moveTo>
                  <a:pt x="6489700" y="736600"/>
                </a:moveTo>
                <a:cubicBezTo>
                  <a:pt x="6301316" y="541866"/>
                  <a:pt x="6112933" y="347133"/>
                  <a:pt x="5181600" y="279400"/>
                </a:cubicBezTo>
                <a:cubicBezTo>
                  <a:pt x="4250267" y="211667"/>
                  <a:pt x="1765300" y="376767"/>
                  <a:pt x="901700" y="330200"/>
                </a:cubicBezTo>
                <a:cubicBezTo>
                  <a:pt x="38100" y="283633"/>
                  <a:pt x="0" y="0"/>
                  <a:pt x="0" y="0"/>
                </a:cubicBezTo>
                <a:lnTo>
                  <a:pt x="0" y="0"/>
                </a:lnTo>
              </a:path>
            </a:pathLst>
          </a:custGeom>
          <a:no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8" name="Freeform 17"/>
          <p:cNvSpPr/>
          <p:nvPr/>
        </p:nvSpPr>
        <p:spPr bwMode="auto">
          <a:xfrm>
            <a:off x="4216400" y="3276600"/>
            <a:ext cx="1694259" cy="596900"/>
          </a:xfrm>
          <a:custGeom>
            <a:avLst/>
            <a:gdLst>
              <a:gd name="connsiteX0" fmla="*/ 1663700 w 1694259"/>
              <a:gd name="connsiteY0" fmla="*/ 596900 h 596900"/>
              <a:gd name="connsiteX1" fmla="*/ 1524000 w 1694259"/>
              <a:gd name="connsiteY1" fmla="*/ 304800 h 596900"/>
              <a:gd name="connsiteX2" fmla="*/ 355600 w 1694259"/>
              <a:gd name="connsiteY2" fmla="*/ 139700 h 596900"/>
              <a:gd name="connsiteX3" fmla="*/ 0 w 1694259"/>
              <a:gd name="connsiteY3" fmla="*/ 0 h 596900"/>
            </a:gdLst>
            <a:ahLst/>
            <a:cxnLst>
              <a:cxn ang="0">
                <a:pos x="connsiteX0" y="connsiteY0"/>
              </a:cxn>
              <a:cxn ang="0">
                <a:pos x="connsiteX1" y="connsiteY1"/>
              </a:cxn>
              <a:cxn ang="0">
                <a:pos x="connsiteX2" y="connsiteY2"/>
              </a:cxn>
              <a:cxn ang="0">
                <a:pos x="connsiteX3" y="connsiteY3"/>
              </a:cxn>
            </a:cxnLst>
            <a:rect l="l" t="t" r="r" b="b"/>
            <a:pathLst>
              <a:path w="1694259" h="596900">
                <a:moveTo>
                  <a:pt x="1663700" y="596900"/>
                </a:moveTo>
                <a:cubicBezTo>
                  <a:pt x="1702858" y="488950"/>
                  <a:pt x="1742017" y="381000"/>
                  <a:pt x="1524000" y="304800"/>
                </a:cubicBezTo>
                <a:cubicBezTo>
                  <a:pt x="1305983" y="228600"/>
                  <a:pt x="609600" y="190500"/>
                  <a:pt x="355600" y="139700"/>
                </a:cubicBezTo>
                <a:cubicBezTo>
                  <a:pt x="101600" y="88900"/>
                  <a:pt x="50800" y="44450"/>
                  <a:pt x="0" y="0"/>
                </a:cubicBezTo>
              </a:path>
            </a:pathLst>
          </a:custGeom>
          <a:noFill/>
          <a:ln w="19050" cap="flat" cmpd="sng" algn="ctr">
            <a:solidFill>
              <a:schemeClr val="tx1"/>
            </a:solidFill>
            <a:prstDash val="solid"/>
            <a:round/>
            <a:headEnd type="triangl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2" name="Freeform 21"/>
          <p:cNvSpPr/>
          <p:nvPr/>
        </p:nvSpPr>
        <p:spPr bwMode="auto">
          <a:xfrm>
            <a:off x="3034273" y="3225800"/>
            <a:ext cx="3759833" cy="685800"/>
          </a:xfrm>
          <a:custGeom>
            <a:avLst/>
            <a:gdLst>
              <a:gd name="connsiteX0" fmla="*/ 3696727 w 3759833"/>
              <a:gd name="connsiteY0" fmla="*/ 685800 h 685800"/>
              <a:gd name="connsiteX1" fmla="*/ 3341127 w 3759833"/>
              <a:gd name="connsiteY1" fmla="*/ 419100 h 685800"/>
              <a:gd name="connsiteX2" fmla="*/ 547127 w 3759833"/>
              <a:gd name="connsiteY2" fmla="*/ 368300 h 685800"/>
              <a:gd name="connsiteX3" fmla="*/ 1027 w 3759833"/>
              <a:gd name="connsiteY3" fmla="*/ 0 h 685800"/>
            </a:gdLst>
            <a:ahLst/>
            <a:cxnLst>
              <a:cxn ang="0">
                <a:pos x="connsiteX0" y="connsiteY0"/>
              </a:cxn>
              <a:cxn ang="0">
                <a:pos x="connsiteX1" y="connsiteY1"/>
              </a:cxn>
              <a:cxn ang="0">
                <a:pos x="connsiteX2" y="connsiteY2"/>
              </a:cxn>
              <a:cxn ang="0">
                <a:pos x="connsiteX3" y="connsiteY3"/>
              </a:cxn>
            </a:cxnLst>
            <a:rect l="l" t="t" r="r" b="b"/>
            <a:pathLst>
              <a:path w="3759833" h="685800">
                <a:moveTo>
                  <a:pt x="3696727" y="685800"/>
                </a:moveTo>
                <a:cubicBezTo>
                  <a:pt x="3781393" y="578908"/>
                  <a:pt x="3866060" y="472017"/>
                  <a:pt x="3341127" y="419100"/>
                </a:cubicBezTo>
                <a:cubicBezTo>
                  <a:pt x="2816194" y="366183"/>
                  <a:pt x="1103810" y="438150"/>
                  <a:pt x="547127" y="368300"/>
                </a:cubicBezTo>
                <a:cubicBezTo>
                  <a:pt x="-9556" y="298450"/>
                  <a:pt x="-4265" y="149225"/>
                  <a:pt x="1027" y="0"/>
                </a:cubicBezTo>
              </a:path>
            </a:pathLst>
          </a:custGeom>
          <a:noFill/>
          <a:ln w="19050" cap="flat" cmpd="sng" algn="ctr">
            <a:solidFill>
              <a:schemeClr val="tx1"/>
            </a:solidFill>
            <a:prstDash val="solid"/>
            <a:round/>
            <a:headEnd type="triangl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3" name="Freeform 22"/>
          <p:cNvSpPr/>
          <p:nvPr/>
        </p:nvSpPr>
        <p:spPr bwMode="auto">
          <a:xfrm>
            <a:off x="4279900" y="4394200"/>
            <a:ext cx="1625600" cy="202149"/>
          </a:xfrm>
          <a:custGeom>
            <a:avLst/>
            <a:gdLst>
              <a:gd name="connsiteX0" fmla="*/ 1625600 w 1625600"/>
              <a:gd name="connsiteY0" fmla="*/ 165100 h 202149"/>
              <a:gd name="connsiteX1" fmla="*/ 635000 w 1625600"/>
              <a:gd name="connsiteY1" fmla="*/ 190500 h 202149"/>
              <a:gd name="connsiteX2" fmla="*/ 0 w 1625600"/>
              <a:gd name="connsiteY2" fmla="*/ 0 h 202149"/>
            </a:gdLst>
            <a:ahLst/>
            <a:cxnLst>
              <a:cxn ang="0">
                <a:pos x="connsiteX0" y="connsiteY0"/>
              </a:cxn>
              <a:cxn ang="0">
                <a:pos x="connsiteX1" y="connsiteY1"/>
              </a:cxn>
              <a:cxn ang="0">
                <a:pos x="connsiteX2" y="connsiteY2"/>
              </a:cxn>
            </a:cxnLst>
            <a:rect l="l" t="t" r="r" b="b"/>
            <a:pathLst>
              <a:path w="1625600" h="202149">
                <a:moveTo>
                  <a:pt x="1625600" y="165100"/>
                </a:moveTo>
                <a:cubicBezTo>
                  <a:pt x="1265766" y="191558"/>
                  <a:pt x="905933" y="218017"/>
                  <a:pt x="635000" y="190500"/>
                </a:cubicBezTo>
                <a:cubicBezTo>
                  <a:pt x="364067" y="162983"/>
                  <a:pt x="182033" y="81491"/>
                  <a:pt x="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4" name="Freeform 23"/>
          <p:cNvSpPr/>
          <p:nvPr/>
        </p:nvSpPr>
        <p:spPr bwMode="auto">
          <a:xfrm>
            <a:off x="3416300" y="4457700"/>
            <a:ext cx="2654300" cy="447651"/>
          </a:xfrm>
          <a:custGeom>
            <a:avLst/>
            <a:gdLst>
              <a:gd name="connsiteX0" fmla="*/ 2654300 w 2654300"/>
              <a:gd name="connsiteY0" fmla="*/ 101600 h 447651"/>
              <a:gd name="connsiteX1" fmla="*/ 2057400 w 2654300"/>
              <a:gd name="connsiteY1" fmla="*/ 330200 h 447651"/>
              <a:gd name="connsiteX2" fmla="*/ 469900 w 2654300"/>
              <a:gd name="connsiteY2" fmla="*/ 431800 h 447651"/>
              <a:gd name="connsiteX3" fmla="*/ 0 w 2654300"/>
              <a:gd name="connsiteY3" fmla="*/ 0 h 447651"/>
            </a:gdLst>
            <a:ahLst/>
            <a:cxnLst>
              <a:cxn ang="0">
                <a:pos x="connsiteX0" y="connsiteY0"/>
              </a:cxn>
              <a:cxn ang="0">
                <a:pos x="connsiteX1" y="connsiteY1"/>
              </a:cxn>
              <a:cxn ang="0">
                <a:pos x="connsiteX2" y="connsiteY2"/>
              </a:cxn>
              <a:cxn ang="0">
                <a:pos x="connsiteX3" y="connsiteY3"/>
              </a:cxn>
            </a:cxnLst>
            <a:rect l="l" t="t" r="r" b="b"/>
            <a:pathLst>
              <a:path w="2654300" h="447651">
                <a:moveTo>
                  <a:pt x="2654300" y="101600"/>
                </a:moveTo>
                <a:cubicBezTo>
                  <a:pt x="2537883" y="188383"/>
                  <a:pt x="2421467" y="275167"/>
                  <a:pt x="2057400" y="330200"/>
                </a:cubicBezTo>
                <a:cubicBezTo>
                  <a:pt x="1693333" y="385233"/>
                  <a:pt x="812800" y="486833"/>
                  <a:pt x="469900" y="431800"/>
                </a:cubicBezTo>
                <a:cubicBezTo>
                  <a:pt x="127000" y="376767"/>
                  <a:pt x="63500" y="188383"/>
                  <a:pt x="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5" name="Freeform 24"/>
          <p:cNvSpPr/>
          <p:nvPr/>
        </p:nvSpPr>
        <p:spPr bwMode="auto">
          <a:xfrm>
            <a:off x="2692400" y="4457700"/>
            <a:ext cx="4051300" cy="586605"/>
          </a:xfrm>
          <a:custGeom>
            <a:avLst/>
            <a:gdLst>
              <a:gd name="connsiteX0" fmla="*/ 4051300 w 4051300"/>
              <a:gd name="connsiteY0" fmla="*/ 101600 h 586605"/>
              <a:gd name="connsiteX1" fmla="*/ 2768600 w 4051300"/>
              <a:gd name="connsiteY1" fmla="*/ 533400 h 586605"/>
              <a:gd name="connsiteX2" fmla="*/ 546100 w 4051300"/>
              <a:gd name="connsiteY2" fmla="*/ 520700 h 586605"/>
              <a:gd name="connsiteX3" fmla="*/ 0 w 4051300"/>
              <a:gd name="connsiteY3" fmla="*/ 0 h 586605"/>
            </a:gdLst>
            <a:ahLst/>
            <a:cxnLst>
              <a:cxn ang="0">
                <a:pos x="connsiteX0" y="connsiteY0"/>
              </a:cxn>
              <a:cxn ang="0">
                <a:pos x="connsiteX1" y="connsiteY1"/>
              </a:cxn>
              <a:cxn ang="0">
                <a:pos x="connsiteX2" y="connsiteY2"/>
              </a:cxn>
              <a:cxn ang="0">
                <a:pos x="connsiteX3" y="connsiteY3"/>
              </a:cxn>
            </a:cxnLst>
            <a:rect l="l" t="t" r="r" b="b"/>
            <a:pathLst>
              <a:path w="4051300" h="586605">
                <a:moveTo>
                  <a:pt x="4051300" y="101600"/>
                </a:moveTo>
                <a:cubicBezTo>
                  <a:pt x="3702050" y="282575"/>
                  <a:pt x="3352800" y="463550"/>
                  <a:pt x="2768600" y="533400"/>
                </a:cubicBezTo>
                <a:cubicBezTo>
                  <a:pt x="2184400" y="603250"/>
                  <a:pt x="1007533" y="609600"/>
                  <a:pt x="546100" y="520700"/>
                </a:cubicBezTo>
                <a:cubicBezTo>
                  <a:pt x="84667" y="431800"/>
                  <a:pt x="42333" y="215900"/>
                  <a:pt x="0"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cxnSp>
        <p:nvCxnSpPr>
          <p:cNvPr id="27" name="Straight Arrow Connector 26"/>
          <p:cNvCxnSpPr/>
          <p:nvPr/>
        </p:nvCxnSpPr>
        <p:spPr bwMode="auto">
          <a:xfrm flipH="1">
            <a:off x="1905000" y="2971800"/>
            <a:ext cx="1066800" cy="1143000"/>
          </a:xfrm>
          <a:prstGeom prst="straightConnector1">
            <a:avLst/>
          </a:prstGeom>
          <a:noFill/>
          <a:ln w="9525" cap="flat" cmpd="sng" algn="ctr">
            <a:solidFill>
              <a:schemeClr val="tx1"/>
            </a:solidFill>
            <a:prstDash val="solid"/>
            <a:round/>
            <a:headEnd type="none" w="med" len="med"/>
            <a:tailEnd type="triangle"/>
          </a:ln>
          <a:effectLst/>
        </p:spPr>
      </p:cxnSp>
      <p:sp>
        <p:nvSpPr>
          <p:cNvPr id="28" name="Freeform 27"/>
          <p:cNvSpPr/>
          <p:nvPr/>
        </p:nvSpPr>
        <p:spPr bwMode="auto">
          <a:xfrm>
            <a:off x="1016000" y="4432300"/>
            <a:ext cx="3287037" cy="1003300"/>
          </a:xfrm>
          <a:custGeom>
            <a:avLst/>
            <a:gdLst>
              <a:gd name="connsiteX0" fmla="*/ 3111500 w 3287037"/>
              <a:gd name="connsiteY0" fmla="*/ 0 h 1003300"/>
              <a:gd name="connsiteX1" fmla="*/ 3022600 w 3287037"/>
              <a:gd name="connsiteY1" fmla="*/ 508000 h 1003300"/>
              <a:gd name="connsiteX2" fmla="*/ 596900 w 3287037"/>
              <a:gd name="connsiteY2" fmla="*/ 482600 h 1003300"/>
              <a:gd name="connsiteX3" fmla="*/ 0 w 3287037"/>
              <a:gd name="connsiteY3" fmla="*/ 1003300 h 1003300"/>
              <a:gd name="connsiteX4" fmla="*/ 0 w 3287037"/>
              <a:gd name="connsiteY4" fmla="*/ 1003300 h 100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7037" h="1003300">
                <a:moveTo>
                  <a:pt x="3111500" y="0"/>
                </a:moveTo>
                <a:cubicBezTo>
                  <a:pt x="3276600" y="213783"/>
                  <a:pt x="3441700" y="427567"/>
                  <a:pt x="3022600" y="508000"/>
                </a:cubicBezTo>
                <a:cubicBezTo>
                  <a:pt x="2603500" y="588433"/>
                  <a:pt x="1100667" y="400050"/>
                  <a:pt x="596900" y="482600"/>
                </a:cubicBezTo>
                <a:cubicBezTo>
                  <a:pt x="93133" y="565150"/>
                  <a:pt x="0" y="1003300"/>
                  <a:pt x="0" y="1003300"/>
                </a:cubicBezTo>
                <a:lnTo>
                  <a:pt x="0" y="1003300"/>
                </a:ln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9" name="Freeform 28"/>
          <p:cNvSpPr/>
          <p:nvPr/>
        </p:nvSpPr>
        <p:spPr bwMode="auto">
          <a:xfrm>
            <a:off x="2336800" y="4559300"/>
            <a:ext cx="4470400" cy="914400"/>
          </a:xfrm>
          <a:custGeom>
            <a:avLst/>
            <a:gdLst>
              <a:gd name="connsiteX0" fmla="*/ 4470400 w 4470400"/>
              <a:gd name="connsiteY0" fmla="*/ 0 h 914400"/>
              <a:gd name="connsiteX1" fmla="*/ 3581400 w 4470400"/>
              <a:gd name="connsiteY1" fmla="*/ 622300 h 914400"/>
              <a:gd name="connsiteX2" fmla="*/ 774700 w 4470400"/>
              <a:gd name="connsiteY2" fmla="*/ 685800 h 914400"/>
              <a:gd name="connsiteX3" fmla="*/ 0 w 4470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470400" h="914400">
                <a:moveTo>
                  <a:pt x="4470400" y="0"/>
                </a:moveTo>
                <a:cubicBezTo>
                  <a:pt x="4333875" y="254000"/>
                  <a:pt x="4197350" y="508000"/>
                  <a:pt x="3581400" y="622300"/>
                </a:cubicBezTo>
                <a:cubicBezTo>
                  <a:pt x="2965450" y="736600"/>
                  <a:pt x="1371600" y="637117"/>
                  <a:pt x="774700" y="685800"/>
                </a:cubicBezTo>
                <a:cubicBezTo>
                  <a:pt x="177800" y="734483"/>
                  <a:pt x="88900" y="824441"/>
                  <a:pt x="0" y="91440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34" name="Freeform 33"/>
          <p:cNvSpPr/>
          <p:nvPr/>
        </p:nvSpPr>
        <p:spPr bwMode="auto">
          <a:xfrm>
            <a:off x="2311400" y="1790700"/>
            <a:ext cx="596900" cy="787400"/>
          </a:xfrm>
          <a:custGeom>
            <a:avLst/>
            <a:gdLst>
              <a:gd name="connsiteX0" fmla="*/ 0 w 596900"/>
              <a:gd name="connsiteY0" fmla="*/ 0 h 787400"/>
              <a:gd name="connsiteX1" fmla="*/ 292100 w 596900"/>
              <a:gd name="connsiteY1" fmla="*/ 330200 h 787400"/>
              <a:gd name="connsiteX2" fmla="*/ 596900 w 596900"/>
              <a:gd name="connsiteY2" fmla="*/ 787400 h 787400"/>
              <a:gd name="connsiteX3" fmla="*/ 596900 w 596900"/>
              <a:gd name="connsiteY3" fmla="*/ 787400 h 787400"/>
              <a:gd name="connsiteX4" fmla="*/ 596900 w 596900"/>
              <a:gd name="connsiteY4" fmla="*/ 78740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787400">
                <a:moveTo>
                  <a:pt x="0" y="0"/>
                </a:moveTo>
                <a:cubicBezTo>
                  <a:pt x="96308" y="99483"/>
                  <a:pt x="192617" y="198967"/>
                  <a:pt x="292100" y="330200"/>
                </a:cubicBezTo>
                <a:cubicBezTo>
                  <a:pt x="391583" y="461433"/>
                  <a:pt x="596900" y="787400"/>
                  <a:pt x="596900" y="787400"/>
                </a:cubicBezTo>
                <a:lnTo>
                  <a:pt x="596900" y="787400"/>
                </a:lnTo>
                <a:lnTo>
                  <a:pt x="596900" y="787400"/>
                </a:ln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35" name="Freeform 34"/>
          <p:cNvSpPr/>
          <p:nvPr/>
        </p:nvSpPr>
        <p:spPr bwMode="auto">
          <a:xfrm>
            <a:off x="1808098" y="1778000"/>
            <a:ext cx="274702" cy="774700"/>
          </a:xfrm>
          <a:custGeom>
            <a:avLst/>
            <a:gdLst>
              <a:gd name="connsiteX0" fmla="*/ 8002 w 274702"/>
              <a:gd name="connsiteY0" fmla="*/ 774700 h 774700"/>
              <a:gd name="connsiteX1" fmla="*/ 33402 w 274702"/>
              <a:gd name="connsiteY1" fmla="*/ 406400 h 774700"/>
              <a:gd name="connsiteX2" fmla="*/ 274702 w 274702"/>
              <a:gd name="connsiteY2" fmla="*/ 0 h 774700"/>
            </a:gdLst>
            <a:ahLst/>
            <a:cxnLst>
              <a:cxn ang="0">
                <a:pos x="connsiteX0" y="connsiteY0"/>
              </a:cxn>
              <a:cxn ang="0">
                <a:pos x="connsiteX1" y="connsiteY1"/>
              </a:cxn>
              <a:cxn ang="0">
                <a:pos x="connsiteX2" y="connsiteY2"/>
              </a:cxn>
            </a:cxnLst>
            <a:rect l="l" t="t" r="r" b="b"/>
            <a:pathLst>
              <a:path w="274702" h="774700">
                <a:moveTo>
                  <a:pt x="8002" y="774700"/>
                </a:moveTo>
                <a:cubicBezTo>
                  <a:pt x="-1523" y="655108"/>
                  <a:pt x="-11048" y="535517"/>
                  <a:pt x="33402" y="406400"/>
                </a:cubicBezTo>
                <a:cubicBezTo>
                  <a:pt x="77852" y="277283"/>
                  <a:pt x="176277" y="138641"/>
                  <a:pt x="274702" y="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36" name="Freeform 35"/>
          <p:cNvSpPr/>
          <p:nvPr/>
        </p:nvSpPr>
        <p:spPr bwMode="auto">
          <a:xfrm>
            <a:off x="2387600" y="1778000"/>
            <a:ext cx="1727200" cy="825500"/>
          </a:xfrm>
          <a:custGeom>
            <a:avLst/>
            <a:gdLst>
              <a:gd name="connsiteX0" fmla="*/ 0 w 1765300"/>
              <a:gd name="connsiteY0" fmla="*/ 0 h 889000"/>
              <a:gd name="connsiteX1" fmla="*/ 647700 w 1765300"/>
              <a:gd name="connsiteY1" fmla="*/ 266700 h 889000"/>
              <a:gd name="connsiteX2" fmla="*/ 1765300 w 1765300"/>
              <a:gd name="connsiteY2" fmla="*/ 889000 h 889000"/>
            </a:gdLst>
            <a:ahLst/>
            <a:cxnLst>
              <a:cxn ang="0">
                <a:pos x="connsiteX0" y="connsiteY0"/>
              </a:cxn>
              <a:cxn ang="0">
                <a:pos x="connsiteX1" y="connsiteY1"/>
              </a:cxn>
              <a:cxn ang="0">
                <a:pos x="connsiteX2" y="connsiteY2"/>
              </a:cxn>
            </a:cxnLst>
            <a:rect l="l" t="t" r="r" b="b"/>
            <a:pathLst>
              <a:path w="1765300" h="889000">
                <a:moveTo>
                  <a:pt x="0" y="0"/>
                </a:moveTo>
                <a:cubicBezTo>
                  <a:pt x="176741" y="59266"/>
                  <a:pt x="353483" y="118533"/>
                  <a:pt x="647700" y="266700"/>
                </a:cubicBezTo>
                <a:cubicBezTo>
                  <a:pt x="941917" y="414867"/>
                  <a:pt x="1353608" y="651933"/>
                  <a:pt x="1765300" y="889000"/>
                </a:cubicBezTo>
              </a:path>
            </a:pathLst>
          </a:cu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ectangle 19"/>
          <p:cNvSpPr/>
          <p:nvPr/>
        </p:nvSpPr>
        <p:spPr>
          <a:xfrm>
            <a:off x="4191000" y="2410292"/>
            <a:ext cx="251901" cy="129038"/>
          </a:xfrm>
          <a:prstGeom prst="rect">
            <a:avLst/>
          </a:prstGeom>
          <a:solidFill>
            <a:srgbClr val="C5D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855536" y="3690806"/>
            <a:ext cx="251901" cy="188925"/>
          </a:xfrm>
          <a:prstGeom prst="rect">
            <a:avLst/>
          </a:prstGeom>
          <a:solidFill>
            <a:srgbClr val="295E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09600" y="5105400"/>
            <a:ext cx="251901" cy="228600"/>
          </a:xfrm>
          <a:prstGeom prst="rect">
            <a:avLst/>
          </a:prstGeom>
          <a:solidFill>
            <a:srgbClr val="295E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48632" y="5874633"/>
            <a:ext cx="251901" cy="141942"/>
          </a:xfrm>
          <a:prstGeom prst="rect">
            <a:avLst/>
          </a:prstGeom>
          <a:solidFill>
            <a:srgbClr val="295E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754155" y="5057625"/>
            <a:ext cx="208183" cy="171750"/>
          </a:xfrm>
          <a:prstGeom prst="rect">
            <a:avLst/>
          </a:prstGeom>
          <a:solidFill>
            <a:srgbClr val="295E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924800" y="2362200"/>
            <a:ext cx="1035197" cy="338554"/>
          </a:xfrm>
          <a:prstGeom prst="rect">
            <a:avLst/>
          </a:prstGeom>
          <a:noFill/>
        </p:spPr>
        <p:txBody>
          <a:bodyPr wrap="none" rtlCol="0">
            <a:spAutoFit/>
          </a:bodyPr>
          <a:lstStyle/>
          <a:p>
            <a:r>
              <a:rPr lang="en-US" sz="1600" b="1" i="1" dirty="0" smtClean="0">
                <a:solidFill>
                  <a:srgbClr val="0000FF"/>
                </a:solidFill>
              </a:rPr>
              <a:t>API Layer</a:t>
            </a:r>
            <a:endParaRPr lang="en-US" sz="1600" b="1" i="1" dirty="0">
              <a:solidFill>
                <a:srgbClr val="0000FF"/>
              </a:solidFill>
            </a:endParaRPr>
          </a:p>
        </p:txBody>
      </p:sp>
      <p:sp>
        <p:nvSpPr>
          <p:cNvPr id="33" name="TextBox 32"/>
          <p:cNvSpPr txBox="1"/>
          <p:nvPr/>
        </p:nvSpPr>
        <p:spPr>
          <a:xfrm>
            <a:off x="7467600" y="3640673"/>
            <a:ext cx="1296071" cy="372409"/>
          </a:xfrm>
          <a:prstGeom prst="rect">
            <a:avLst/>
          </a:prstGeom>
          <a:noFill/>
        </p:spPr>
        <p:txBody>
          <a:bodyPr wrap="none" rtlCol="0">
            <a:spAutoFit/>
          </a:bodyPr>
          <a:lstStyle/>
          <a:p>
            <a:r>
              <a:rPr lang="en-US" sz="1600" b="1" i="1" dirty="0" smtClean="0">
                <a:solidFill>
                  <a:srgbClr val="FFFF00"/>
                </a:solidFill>
              </a:rPr>
              <a:t>Services Layer</a:t>
            </a:r>
            <a:endParaRPr lang="en-US" sz="1600" b="1" i="1" dirty="0">
              <a:solidFill>
                <a:srgbClr val="FFFF00"/>
              </a:solidFill>
            </a:endParaRPr>
          </a:p>
        </p:txBody>
      </p:sp>
      <p:sp>
        <p:nvSpPr>
          <p:cNvPr id="37" name="TextBox 36"/>
          <p:cNvSpPr txBox="1"/>
          <p:nvPr/>
        </p:nvSpPr>
        <p:spPr>
          <a:xfrm>
            <a:off x="6324600" y="5029200"/>
            <a:ext cx="1329498" cy="338554"/>
          </a:xfrm>
          <a:prstGeom prst="rect">
            <a:avLst/>
          </a:prstGeom>
          <a:noFill/>
        </p:spPr>
        <p:txBody>
          <a:bodyPr wrap="none" rtlCol="0">
            <a:spAutoFit/>
          </a:bodyPr>
          <a:lstStyle/>
          <a:p>
            <a:r>
              <a:rPr lang="en-US" sz="1600" b="1" i="1" dirty="0" smtClean="0">
                <a:solidFill>
                  <a:srgbClr val="0000FF"/>
                </a:solidFill>
              </a:rPr>
              <a:t>Legacy Layer</a:t>
            </a:r>
            <a:endParaRPr lang="en-US" sz="1600" b="1" i="1" dirty="0">
              <a:solidFill>
                <a:srgbClr val="0000FF"/>
              </a:solidFill>
            </a:endParaRPr>
          </a:p>
        </p:txBody>
      </p:sp>
      <p:sp>
        <p:nvSpPr>
          <p:cNvPr id="38" name="Title 6"/>
          <p:cNvSpPr txBox="1">
            <a:spLocks/>
          </p:cNvSpPr>
          <p:nvPr/>
        </p:nvSpPr>
        <p:spPr>
          <a:xfrm>
            <a:off x="454054" y="161671"/>
            <a:ext cx="8461345" cy="524129"/>
          </a:xfrm>
          <a:prstGeom prst="rect">
            <a:avLst/>
          </a:prstGeom>
        </p:spPr>
        <p:txBody>
          <a:bodyPr vert="horz" lIns="91418" tIns="45709" rIns="91418" bIns="45709" rtlCol="0" anchor="ctr">
            <a:noAutofit/>
          </a:bodyPr>
          <a:lstStyle>
            <a:lvl1pPr algn="ctr" defTabSz="914186" rtl="0" eaLnBrk="1" latinLnBrk="0" hangingPunct="1">
              <a:spcBef>
                <a:spcPct val="0"/>
              </a:spcBef>
              <a:buNone/>
              <a:defRPr sz="4400" kern="1200">
                <a:solidFill>
                  <a:schemeClr val="tx1"/>
                </a:solidFill>
                <a:latin typeface="+mj-lt"/>
                <a:ea typeface="+mj-ea"/>
                <a:cs typeface="+mj-cs"/>
              </a:defRPr>
            </a:lvl1pPr>
          </a:lstStyle>
          <a:p>
            <a:pPr algn="l"/>
            <a:r>
              <a:rPr lang="en-US" sz="2000" smtClean="0"/>
              <a:t>Conceptual Architecture of a </a:t>
            </a:r>
            <a:r>
              <a:rPr lang="en-US" sz="2000" b="1" smtClean="0">
                <a:solidFill>
                  <a:srgbClr val="0000FF"/>
                </a:solidFill>
              </a:rPr>
              <a:t>12 week Engagement </a:t>
            </a:r>
            <a:r>
              <a:rPr lang="en-US" sz="2000" smtClean="0"/>
              <a:t>which produced </a:t>
            </a:r>
            <a:r>
              <a:rPr lang="en-US" sz="2000" b="1" smtClean="0">
                <a:solidFill>
                  <a:srgbClr val="0000FF"/>
                </a:solidFill>
              </a:rPr>
              <a:t>4 Wearable Watch Applications</a:t>
            </a:r>
            <a:r>
              <a:rPr lang="en-US" sz="2000" smtClean="0"/>
              <a:t>. Built on </a:t>
            </a:r>
            <a:r>
              <a:rPr lang="en-US" sz="2000" b="1" smtClean="0">
                <a:solidFill>
                  <a:srgbClr val="0000FF"/>
                </a:solidFill>
              </a:rPr>
              <a:t>Services, Micro Services enabled with APIs</a:t>
            </a:r>
            <a:endParaRPr lang="en-US" sz="2000" b="1" dirty="0">
              <a:solidFill>
                <a:srgbClr val="0000FF"/>
              </a:solidFill>
            </a:endParaRPr>
          </a:p>
        </p:txBody>
      </p:sp>
    </p:spTree>
    <p:extLst>
      <p:ext uri="{BB962C8B-B14F-4D97-AF65-F5344CB8AC3E}">
        <p14:creationId xmlns:p14="http://schemas.microsoft.com/office/powerpoint/2010/main" val="90428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6200" y="1602957"/>
            <a:ext cx="8991600" cy="4800600"/>
          </a:xfrm>
          <a:prstGeom prst="rect">
            <a:avLst/>
          </a:prstGeom>
          <a:solidFill>
            <a:schemeClr val="accent1">
              <a:alpha val="2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2" name="Title 1"/>
          <p:cNvSpPr>
            <a:spLocks noGrp="1"/>
          </p:cNvSpPr>
          <p:nvPr>
            <p:ph type="title"/>
          </p:nvPr>
        </p:nvSpPr>
        <p:spPr>
          <a:xfrm>
            <a:off x="381000" y="812800"/>
            <a:ext cx="8229600" cy="487362"/>
          </a:xfrm>
        </p:spPr>
        <p:txBody>
          <a:bodyPr>
            <a:noAutofit/>
          </a:bodyPr>
          <a:lstStyle/>
          <a:p>
            <a:r>
              <a:rPr lang="en-US" sz="2000" dirty="0" smtClean="0"/>
              <a:t>Typical Interactions between Android Phone, Watch, APIs and Services</a:t>
            </a:r>
            <a:endParaRPr lang="en-US" sz="2000" dirty="0"/>
          </a:p>
        </p:txBody>
      </p:sp>
      <p:sp>
        <p:nvSpPr>
          <p:cNvPr id="3" name="Content Placeholder 2"/>
          <p:cNvSpPr>
            <a:spLocks noGrp="1"/>
          </p:cNvSpPr>
          <p:nvPr>
            <p:ph idx="1"/>
          </p:nvPr>
        </p:nvSpPr>
        <p:spPr>
          <a:xfrm>
            <a:off x="457200" y="1193800"/>
            <a:ext cx="8229600" cy="482600"/>
          </a:xfrm>
        </p:spPr>
        <p:txBody>
          <a:bodyPr>
            <a:normAutofit fontScale="62500" lnSpcReduction="20000"/>
          </a:bodyPr>
          <a:lstStyle/>
          <a:p>
            <a:r>
              <a:rPr lang="en-US" dirty="0" smtClean="0"/>
              <a:t>Scenario: Display Credit Card Account Snapshot on Android Smart Watch</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39" y="2209800"/>
            <a:ext cx="836149"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724400"/>
            <a:ext cx="1317625"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Up-Down Arrow 3"/>
          <p:cNvSpPr/>
          <p:nvPr/>
        </p:nvSpPr>
        <p:spPr bwMode="auto">
          <a:xfrm>
            <a:off x="658812" y="3962400"/>
            <a:ext cx="304800" cy="685800"/>
          </a:xfrm>
          <a:prstGeom prst="upDown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939" y="2385794"/>
            <a:ext cx="1311275"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264351"/>
            <a:ext cx="144462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1775" y="2491827"/>
            <a:ext cx="987425" cy="102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Right Arrow 4"/>
          <p:cNvSpPr/>
          <p:nvPr/>
        </p:nvSpPr>
        <p:spPr bwMode="auto">
          <a:xfrm>
            <a:off x="1231909" y="2723062"/>
            <a:ext cx="1752030" cy="590555"/>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Arial" pitchFamily="34" charset="0"/>
              </a:rPr>
              <a:t>REST / JSON</a:t>
            </a:r>
          </a:p>
        </p:txBody>
      </p:sp>
      <p:sp>
        <p:nvSpPr>
          <p:cNvPr id="6" name="TextBox 5"/>
          <p:cNvSpPr txBox="1"/>
          <p:nvPr/>
        </p:nvSpPr>
        <p:spPr>
          <a:xfrm>
            <a:off x="3047912" y="3610188"/>
            <a:ext cx="1231427" cy="307777"/>
          </a:xfrm>
          <a:prstGeom prst="rect">
            <a:avLst/>
          </a:prstGeom>
          <a:noFill/>
        </p:spPr>
        <p:txBody>
          <a:bodyPr wrap="none" rtlCol="0">
            <a:spAutoFit/>
          </a:bodyPr>
          <a:lstStyle/>
          <a:p>
            <a:r>
              <a:rPr lang="en-US" sz="1400" dirty="0" smtClean="0"/>
              <a:t>API Gateway</a:t>
            </a:r>
            <a:endParaRPr lang="en-US" sz="1400" dirty="0"/>
          </a:p>
        </p:txBody>
      </p:sp>
      <p:sp>
        <p:nvSpPr>
          <p:cNvPr id="13" name="TextBox 12"/>
          <p:cNvSpPr txBox="1"/>
          <p:nvPr/>
        </p:nvSpPr>
        <p:spPr>
          <a:xfrm>
            <a:off x="6012241" y="3695480"/>
            <a:ext cx="545342" cy="307777"/>
          </a:xfrm>
          <a:prstGeom prst="rect">
            <a:avLst/>
          </a:prstGeom>
          <a:noFill/>
        </p:spPr>
        <p:txBody>
          <a:bodyPr wrap="none" rtlCol="0">
            <a:spAutoFit/>
          </a:bodyPr>
          <a:lstStyle/>
          <a:p>
            <a:r>
              <a:rPr lang="en-US" sz="1400" dirty="0" smtClean="0"/>
              <a:t>ESB</a:t>
            </a:r>
            <a:endParaRPr lang="en-US" sz="1400" dirty="0"/>
          </a:p>
        </p:txBody>
      </p:sp>
      <p:sp>
        <p:nvSpPr>
          <p:cNvPr id="14" name="TextBox 13"/>
          <p:cNvSpPr txBox="1"/>
          <p:nvPr/>
        </p:nvSpPr>
        <p:spPr>
          <a:xfrm>
            <a:off x="8211990" y="3429000"/>
            <a:ext cx="474810" cy="307777"/>
          </a:xfrm>
          <a:prstGeom prst="rect">
            <a:avLst/>
          </a:prstGeom>
          <a:noFill/>
        </p:spPr>
        <p:txBody>
          <a:bodyPr wrap="none" rtlCol="0">
            <a:spAutoFit/>
          </a:bodyPr>
          <a:lstStyle/>
          <a:p>
            <a:r>
              <a:rPr lang="en-US" sz="1400" dirty="0" smtClean="0"/>
              <a:t>IBS</a:t>
            </a:r>
            <a:endParaRPr lang="en-US" sz="1400" dirty="0"/>
          </a:p>
        </p:txBody>
      </p:sp>
      <p:sp>
        <p:nvSpPr>
          <p:cNvPr id="15" name="Left-Right Arrow 14"/>
          <p:cNvSpPr/>
          <p:nvPr/>
        </p:nvSpPr>
        <p:spPr bwMode="auto">
          <a:xfrm>
            <a:off x="4295215" y="2760731"/>
            <a:ext cx="1267386" cy="552886"/>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rPr>
              <a:t>SOAP/XML</a:t>
            </a:r>
          </a:p>
        </p:txBody>
      </p:sp>
      <p:sp>
        <p:nvSpPr>
          <p:cNvPr id="16" name="Left-Right Arrow 15"/>
          <p:cNvSpPr/>
          <p:nvPr/>
        </p:nvSpPr>
        <p:spPr bwMode="auto">
          <a:xfrm>
            <a:off x="6903451" y="2760731"/>
            <a:ext cx="868949" cy="445512"/>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1032" name="Picture 8" descr="C:\Users\sr31429\AppData\Local\Microsoft\Windows\Temporary Internet Files\Content.IE5\2G3X2TBC\MC900197438[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16865" y="4419600"/>
            <a:ext cx="598610" cy="8445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178765" y="5264152"/>
            <a:ext cx="564578" cy="307777"/>
          </a:xfrm>
          <a:prstGeom prst="rect">
            <a:avLst/>
          </a:prstGeom>
          <a:noFill/>
        </p:spPr>
        <p:txBody>
          <a:bodyPr wrap="none" rtlCol="0">
            <a:spAutoFit/>
          </a:bodyPr>
          <a:lstStyle/>
          <a:p>
            <a:r>
              <a:rPr lang="en-US" sz="1400" dirty="0" smtClean="0"/>
              <a:t>CCS</a:t>
            </a:r>
            <a:endParaRPr lang="en-US" sz="1400" dirty="0"/>
          </a:p>
        </p:txBody>
      </p:sp>
      <p:sp>
        <p:nvSpPr>
          <p:cNvPr id="7" name="Left-Right Arrow 6"/>
          <p:cNvSpPr/>
          <p:nvPr/>
        </p:nvSpPr>
        <p:spPr bwMode="auto">
          <a:xfrm rot="1801954">
            <a:off x="6559429" y="3755497"/>
            <a:ext cx="1556991" cy="495520"/>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21" name="Picture 8" descr="C:\Users\sr31429\AppData\Local\Microsoft\Windows\Temporary Internet Files\Content.IE5\2G3X2TBC\MC900197438[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0642" y="4599709"/>
            <a:ext cx="598610" cy="8445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926769" y="5440432"/>
            <a:ext cx="1261627" cy="523220"/>
          </a:xfrm>
          <a:prstGeom prst="rect">
            <a:avLst/>
          </a:prstGeom>
          <a:noFill/>
        </p:spPr>
        <p:txBody>
          <a:bodyPr wrap="none" rtlCol="0">
            <a:spAutoFit/>
          </a:bodyPr>
          <a:lstStyle/>
          <a:p>
            <a:r>
              <a:rPr lang="en-US" sz="1400" dirty="0" smtClean="0"/>
              <a:t>LISA Service </a:t>
            </a:r>
          </a:p>
          <a:p>
            <a:r>
              <a:rPr lang="en-US" sz="1400" dirty="0" smtClean="0"/>
              <a:t>Virtualization</a:t>
            </a:r>
            <a:endParaRPr lang="en-US" sz="1400" dirty="0"/>
          </a:p>
        </p:txBody>
      </p:sp>
      <p:sp>
        <p:nvSpPr>
          <p:cNvPr id="9" name="Up-Down Arrow 8"/>
          <p:cNvSpPr/>
          <p:nvPr/>
        </p:nvSpPr>
        <p:spPr bwMode="auto">
          <a:xfrm>
            <a:off x="6284912" y="3917965"/>
            <a:ext cx="420688" cy="689419"/>
          </a:xfrm>
          <a:prstGeom prst="upDown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Rectangle 9"/>
          <p:cNvSpPr/>
          <p:nvPr/>
        </p:nvSpPr>
        <p:spPr bwMode="auto">
          <a:xfrm>
            <a:off x="76200" y="1602957"/>
            <a:ext cx="1905000" cy="4800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7" name="Straight Connector 16"/>
          <p:cNvCxnSpPr/>
          <p:nvPr/>
        </p:nvCxnSpPr>
        <p:spPr bwMode="auto">
          <a:xfrm>
            <a:off x="2590800" y="1905000"/>
            <a:ext cx="0" cy="4058652"/>
          </a:xfrm>
          <a:prstGeom prst="line">
            <a:avLst/>
          </a:prstGeom>
          <a:solidFill>
            <a:schemeClr val="accent1"/>
          </a:solidFill>
          <a:ln w="28575" cap="flat" cmpd="sng" algn="ctr">
            <a:solidFill>
              <a:srgbClr val="FF0000"/>
            </a:solidFill>
            <a:prstDash val="lgDash"/>
            <a:round/>
            <a:headEnd type="none" w="med" len="med"/>
            <a:tailEnd type="none" w="med" len="med"/>
          </a:ln>
          <a:effectLst/>
        </p:spPr>
      </p:cxnSp>
      <p:cxnSp>
        <p:nvCxnSpPr>
          <p:cNvPr id="27" name="Straight Connector 26"/>
          <p:cNvCxnSpPr/>
          <p:nvPr/>
        </p:nvCxnSpPr>
        <p:spPr bwMode="auto">
          <a:xfrm>
            <a:off x="4928908" y="1734750"/>
            <a:ext cx="0" cy="4058652"/>
          </a:xfrm>
          <a:prstGeom prst="line">
            <a:avLst/>
          </a:prstGeom>
          <a:solidFill>
            <a:schemeClr val="accent1"/>
          </a:solidFill>
          <a:ln w="28575" cap="flat" cmpd="sng" algn="ctr">
            <a:solidFill>
              <a:srgbClr val="00B050"/>
            </a:solidFill>
            <a:prstDash val="lgDash"/>
            <a:round/>
            <a:headEnd type="none" w="med" len="med"/>
            <a:tailEnd type="none" w="med" len="med"/>
          </a:ln>
          <a:effectLst/>
        </p:spPr>
      </p:cxnSp>
      <p:sp>
        <p:nvSpPr>
          <p:cNvPr id="19" name="TextBox 18"/>
          <p:cNvSpPr txBox="1"/>
          <p:nvPr/>
        </p:nvSpPr>
        <p:spPr>
          <a:xfrm>
            <a:off x="3297174" y="1720334"/>
            <a:ext cx="684803" cy="369332"/>
          </a:xfrm>
          <a:prstGeom prst="rect">
            <a:avLst/>
          </a:prstGeom>
          <a:noFill/>
        </p:spPr>
        <p:txBody>
          <a:bodyPr wrap="none" rtlCol="0">
            <a:spAutoFit/>
          </a:bodyPr>
          <a:lstStyle/>
          <a:p>
            <a:r>
              <a:rPr lang="en-US" dirty="0" smtClean="0"/>
              <a:t>DMZ</a:t>
            </a:r>
            <a:endParaRPr lang="en-US" dirty="0"/>
          </a:p>
        </p:txBody>
      </p:sp>
      <p:sp>
        <p:nvSpPr>
          <p:cNvPr id="29" name="TextBox 28"/>
          <p:cNvSpPr txBox="1"/>
          <p:nvPr/>
        </p:nvSpPr>
        <p:spPr>
          <a:xfrm>
            <a:off x="6271057" y="1748605"/>
            <a:ext cx="697627" cy="369332"/>
          </a:xfrm>
          <a:prstGeom prst="rect">
            <a:avLst/>
          </a:prstGeom>
          <a:noFill/>
        </p:spPr>
        <p:txBody>
          <a:bodyPr wrap="none" rtlCol="0">
            <a:spAutoFit/>
          </a:bodyPr>
          <a:lstStyle/>
          <a:p>
            <a:r>
              <a:rPr lang="en-US" dirty="0" smtClean="0"/>
              <a:t>GRN</a:t>
            </a:r>
            <a:endParaRPr lang="en-US" dirty="0"/>
          </a:p>
        </p:txBody>
      </p:sp>
      <p:sp>
        <p:nvSpPr>
          <p:cNvPr id="30" name="TextBox 29"/>
          <p:cNvSpPr txBox="1"/>
          <p:nvPr/>
        </p:nvSpPr>
        <p:spPr>
          <a:xfrm>
            <a:off x="516776" y="1720334"/>
            <a:ext cx="966931" cy="369332"/>
          </a:xfrm>
          <a:prstGeom prst="rect">
            <a:avLst/>
          </a:prstGeom>
          <a:noFill/>
        </p:spPr>
        <p:txBody>
          <a:bodyPr wrap="none" rtlCol="0">
            <a:spAutoFit/>
          </a:bodyPr>
          <a:lstStyle/>
          <a:p>
            <a:r>
              <a:rPr lang="en-US" dirty="0" smtClean="0"/>
              <a:t>Internet</a:t>
            </a:r>
            <a:endParaRPr lang="en-US" dirty="0"/>
          </a:p>
        </p:txBody>
      </p:sp>
      <p:sp>
        <p:nvSpPr>
          <p:cNvPr id="20" name="TextBox 19"/>
          <p:cNvSpPr txBox="1"/>
          <p:nvPr/>
        </p:nvSpPr>
        <p:spPr>
          <a:xfrm>
            <a:off x="1483707" y="2307161"/>
            <a:ext cx="569387" cy="369332"/>
          </a:xfrm>
          <a:prstGeom prst="rect">
            <a:avLst/>
          </a:prstGeom>
          <a:noFill/>
        </p:spPr>
        <p:txBody>
          <a:bodyPr wrap="none" rtlCol="0">
            <a:spAutoFit/>
          </a:bodyPr>
          <a:lstStyle/>
          <a:p>
            <a:r>
              <a:rPr lang="en-US" dirty="0" err="1" smtClean="0"/>
              <a:t>Wifi</a:t>
            </a:r>
            <a:endParaRPr lang="en-US" dirty="0"/>
          </a:p>
        </p:txBody>
      </p:sp>
      <p:sp>
        <p:nvSpPr>
          <p:cNvPr id="32" name="TextBox 31"/>
          <p:cNvSpPr txBox="1"/>
          <p:nvPr/>
        </p:nvSpPr>
        <p:spPr>
          <a:xfrm>
            <a:off x="1000241" y="4078008"/>
            <a:ext cx="590739" cy="369332"/>
          </a:xfrm>
          <a:prstGeom prst="rect">
            <a:avLst/>
          </a:prstGeom>
          <a:noFill/>
        </p:spPr>
        <p:txBody>
          <a:bodyPr wrap="none" rtlCol="0">
            <a:spAutoFit/>
          </a:bodyPr>
          <a:lstStyle/>
          <a:p>
            <a:r>
              <a:rPr lang="en-US" dirty="0" smtClean="0"/>
              <a:t>BLT</a:t>
            </a:r>
            <a:endParaRPr lang="en-US" dirty="0"/>
          </a:p>
        </p:txBody>
      </p:sp>
      <p:sp>
        <p:nvSpPr>
          <p:cNvPr id="23" name="TextBox 22"/>
          <p:cNvSpPr txBox="1"/>
          <p:nvPr/>
        </p:nvSpPr>
        <p:spPr>
          <a:xfrm>
            <a:off x="7772400" y="5562600"/>
            <a:ext cx="1319592" cy="307777"/>
          </a:xfrm>
          <a:prstGeom prst="rect">
            <a:avLst/>
          </a:prstGeom>
          <a:noFill/>
        </p:spPr>
        <p:txBody>
          <a:bodyPr wrap="none" rtlCol="0">
            <a:spAutoFit/>
          </a:bodyPr>
          <a:lstStyle/>
          <a:p>
            <a:r>
              <a:rPr lang="en-US" sz="1400" dirty="0" smtClean="0">
                <a:solidFill>
                  <a:srgbClr val="FF0000"/>
                </a:solidFill>
              </a:rPr>
              <a:t>Authentication</a:t>
            </a:r>
            <a:endParaRPr lang="en-US" sz="1400" dirty="0">
              <a:solidFill>
                <a:srgbClr val="FF0000"/>
              </a:solidFill>
            </a:endParaRPr>
          </a:p>
        </p:txBody>
      </p:sp>
      <p:sp>
        <p:nvSpPr>
          <p:cNvPr id="34" name="TextBox 33"/>
          <p:cNvSpPr txBox="1"/>
          <p:nvPr/>
        </p:nvSpPr>
        <p:spPr>
          <a:xfrm>
            <a:off x="5779705" y="5919477"/>
            <a:ext cx="1478290" cy="307777"/>
          </a:xfrm>
          <a:prstGeom prst="rect">
            <a:avLst/>
          </a:prstGeom>
          <a:noFill/>
        </p:spPr>
        <p:txBody>
          <a:bodyPr wrap="none" rtlCol="0">
            <a:spAutoFit/>
          </a:bodyPr>
          <a:lstStyle/>
          <a:p>
            <a:r>
              <a:rPr lang="en-US" sz="1400" dirty="0" smtClean="0">
                <a:solidFill>
                  <a:srgbClr val="FF0000"/>
                </a:solidFill>
              </a:rPr>
              <a:t>Product Content</a:t>
            </a:r>
            <a:endParaRPr lang="en-US" sz="1400" dirty="0">
              <a:solidFill>
                <a:srgbClr val="FF0000"/>
              </a:solidFill>
            </a:endParaRPr>
          </a:p>
        </p:txBody>
      </p:sp>
      <p:sp>
        <p:nvSpPr>
          <p:cNvPr id="35" name="TextBox 34"/>
          <p:cNvSpPr txBox="1"/>
          <p:nvPr/>
        </p:nvSpPr>
        <p:spPr>
          <a:xfrm>
            <a:off x="8083121" y="3657600"/>
            <a:ext cx="832279" cy="307777"/>
          </a:xfrm>
          <a:prstGeom prst="rect">
            <a:avLst/>
          </a:prstGeom>
          <a:noFill/>
        </p:spPr>
        <p:txBody>
          <a:bodyPr wrap="none" rtlCol="0">
            <a:spAutoFit/>
          </a:bodyPr>
          <a:lstStyle/>
          <a:p>
            <a:r>
              <a:rPr lang="en-US" sz="1400" dirty="0" smtClean="0">
                <a:solidFill>
                  <a:srgbClr val="FF0000"/>
                </a:solidFill>
              </a:rPr>
              <a:t>Account</a:t>
            </a:r>
            <a:endParaRPr lang="en-US" sz="1400" dirty="0">
              <a:solidFill>
                <a:srgbClr val="FF0000"/>
              </a:solidFill>
            </a:endParaRPr>
          </a:p>
        </p:txBody>
      </p:sp>
      <p:sp>
        <p:nvSpPr>
          <p:cNvPr id="11" name="Rectangle 10"/>
          <p:cNvSpPr/>
          <p:nvPr/>
        </p:nvSpPr>
        <p:spPr>
          <a:xfrm>
            <a:off x="304800" y="5791200"/>
            <a:ext cx="304800" cy="228600"/>
          </a:xfrm>
          <a:prstGeom prst="rect">
            <a:avLst/>
          </a:prstGeom>
          <a:solidFill>
            <a:srgbClr val="020A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6"/>
          <p:cNvSpPr txBox="1">
            <a:spLocks/>
          </p:cNvSpPr>
          <p:nvPr/>
        </p:nvSpPr>
        <p:spPr>
          <a:xfrm>
            <a:off x="454054" y="161671"/>
            <a:ext cx="8461345" cy="524129"/>
          </a:xfrm>
          <a:prstGeom prst="rect">
            <a:avLst/>
          </a:prstGeom>
        </p:spPr>
        <p:txBody>
          <a:bodyPr vert="horz" lIns="91418" tIns="45709" rIns="91418" bIns="45709" rtlCol="0" anchor="ctr">
            <a:noAutofit/>
          </a:bodyPr>
          <a:lstStyle>
            <a:lvl1pPr algn="ctr" defTabSz="914186" rtl="0" eaLnBrk="1" latinLnBrk="0" hangingPunct="1">
              <a:spcBef>
                <a:spcPct val="0"/>
              </a:spcBef>
              <a:buNone/>
              <a:defRPr sz="4400" kern="1200">
                <a:solidFill>
                  <a:schemeClr val="tx1"/>
                </a:solidFill>
                <a:latin typeface="+mj-lt"/>
                <a:ea typeface="+mj-ea"/>
                <a:cs typeface="+mj-cs"/>
              </a:defRPr>
            </a:lvl1pPr>
          </a:lstStyle>
          <a:p>
            <a:pPr algn="l"/>
            <a:r>
              <a:rPr lang="en-US" sz="2000" dirty="0" smtClean="0"/>
              <a:t>Architecture Overview of a </a:t>
            </a:r>
            <a:r>
              <a:rPr lang="en-US" sz="2000" b="1" dirty="0" smtClean="0">
                <a:solidFill>
                  <a:srgbClr val="0000FF"/>
                </a:solidFill>
              </a:rPr>
              <a:t>12 week Engagement </a:t>
            </a:r>
            <a:r>
              <a:rPr lang="en-US" sz="2000" dirty="0" smtClean="0"/>
              <a:t>which produced </a:t>
            </a:r>
            <a:r>
              <a:rPr lang="en-US" sz="2000" b="1" dirty="0" smtClean="0">
                <a:solidFill>
                  <a:srgbClr val="0000FF"/>
                </a:solidFill>
              </a:rPr>
              <a:t>4 Wearable Watch Applications</a:t>
            </a:r>
            <a:r>
              <a:rPr lang="en-US" sz="2000" dirty="0" smtClean="0"/>
              <a:t>. Built on </a:t>
            </a:r>
            <a:r>
              <a:rPr lang="en-US" sz="2000" b="1" dirty="0" smtClean="0">
                <a:solidFill>
                  <a:srgbClr val="0000FF"/>
                </a:solidFill>
              </a:rPr>
              <a:t>Services, Micro Services enabled with APIs</a:t>
            </a:r>
            <a:endParaRPr lang="en-US" sz="2000" b="1" dirty="0">
              <a:solidFill>
                <a:srgbClr val="0000FF"/>
              </a:solidFill>
            </a:endParaRPr>
          </a:p>
        </p:txBody>
      </p:sp>
    </p:spTree>
    <p:extLst>
      <p:ext uri="{BB962C8B-B14F-4D97-AF65-F5344CB8AC3E}">
        <p14:creationId xmlns:p14="http://schemas.microsoft.com/office/powerpoint/2010/main" val="355377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03" y="119139"/>
            <a:ext cx="8229600" cy="397947"/>
          </a:xfrm>
        </p:spPr>
        <p:txBody>
          <a:bodyPr>
            <a:noAutofit/>
          </a:bodyPr>
          <a:lstStyle/>
          <a:p>
            <a:r>
              <a:rPr lang="en-US" sz="2000" dirty="0" smtClean="0"/>
              <a:t>UI – API – ESB/Services Interactions</a:t>
            </a:r>
            <a:endParaRPr lang="en-US" sz="20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93" y="914401"/>
            <a:ext cx="7416799" cy="245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202" y="5180217"/>
            <a:ext cx="1188317" cy="118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64391" y="6356124"/>
            <a:ext cx="1043940" cy="369332"/>
          </a:xfrm>
          <a:prstGeom prst="rect">
            <a:avLst/>
          </a:prstGeom>
          <a:noFill/>
        </p:spPr>
        <p:txBody>
          <a:bodyPr wrap="none" rtlCol="0">
            <a:spAutoFit/>
          </a:bodyPr>
          <a:lstStyle/>
          <a:p>
            <a:r>
              <a:rPr lang="en-US" dirty="0" smtClean="0"/>
              <a:t>Citi Alert</a:t>
            </a:r>
            <a:endParaRPr 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177" y="5177910"/>
            <a:ext cx="1070023" cy="96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0402" y="5177910"/>
            <a:ext cx="1018068" cy="101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bwMode="auto">
          <a:xfrm>
            <a:off x="4067454" y="4013404"/>
            <a:ext cx="0" cy="11668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3946852" y="6111369"/>
            <a:ext cx="1082348" cy="276999"/>
          </a:xfrm>
          <a:prstGeom prst="rect">
            <a:avLst/>
          </a:prstGeom>
          <a:noFill/>
        </p:spPr>
        <p:txBody>
          <a:bodyPr wrap="none" rtlCol="0">
            <a:spAutoFit/>
          </a:bodyPr>
          <a:lstStyle/>
          <a:p>
            <a:r>
              <a:rPr lang="en-US" sz="1200" dirty="0" smtClean="0"/>
              <a:t>API Gateway</a:t>
            </a:r>
            <a:endParaRPr lang="en-US" sz="1200" dirty="0"/>
          </a:p>
        </p:txBody>
      </p:sp>
      <p:sp>
        <p:nvSpPr>
          <p:cNvPr id="21" name="TextBox 20"/>
          <p:cNvSpPr txBox="1"/>
          <p:nvPr/>
        </p:nvSpPr>
        <p:spPr>
          <a:xfrm>
            <a:off x="5988002" y="6276201"/>
            <a:ext cx="1403398" cy="276999"/>
          </a:xfrm>
          <a:prstGeom prst="rect">
            <a:avLst/>
          </a:prstGeom>
          <a:noFill/>
        </p:spPr>
        <p:txBody>
          <a:bodyPr wrap="none" rtlCol="0">
            <a:spAutoFit/>
          </a:bodyPr>
          <a:lstStyle/>
          <a:p>
            <a:r>
              <a:rPr lang="en-US" sz="1200" dirty="0" smtClean="0"/>
              <a:t>ESB Web Service</a:t>
            </a:r>
            <a:endParaRPr lang="en-US" sz="1200" dirty="0"/>
          </a:p>
        </p:txBody>
      </p:sp>
      <p:cxnSp>
        <p:nvCxnSpPr>
          <p:cNvPr id="17" name="Straight Arrow Connector 16"/>
          <p:cNvCxnSpPr/>
          <p:nvPr/>
        </p:nvCxnSpPr>
        <p:spPr bwMode="auto">
          <a:xfrm flipH="1">
            <a:off x="5029200" y="5819740"/>
            <a:ext cx="111120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mainfrm"/>
          <p:cNvSpPr>
            <a:spLocks noEditPoints="1" noChangeArrowheads="1"/>
          </p:cNvSpPr>
          <p:nvPr/>
        </p:nvSpPr>
        <p:spPr bwMode="auto">
          <a:xfrm>
            <a:off x="8153400" y="5267325"/>
            <a:ext cx="752475" cy="752475"/>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bwMode="auto">
          <a:xfrm>
            <a:off x="85784" y="762000"/>
            <a:ext cx="8905815" cy="5963456"/>
          </a:xfrm>
          <a:prstGeom prst="rect">
            <a:avLst/>
          </a:prstGeom>
          <a:solidFill>
            <a:schemeClr val="accent1">
              <a:alpha val="2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537321" y="2425799"/>
            <a:ext cx="836149" cy="3062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Elbow Connector 14"/>
          <p:cNvCxnSpPr>
            <a:stCxn id="1028" idx="0"/>
            <a:endCxn id="25" idx="2"/>
          </p:cNvCxnSpPr>
          <p:nvPr/>
        </p:nvCxnSpPr>
        <p:spPr bwMode="auto">
          <a:xfrm rot="5400000" flipH="1" flipV="1">
            <a:off x="1643670" y="4399496"/>
            <a:ext cx="1223413" cy="338031"/>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V="1">
            <a:off x="3245924" y="2743201"/>
            <a:ext cx="0" cy="795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a:off x="4343400" y="2743201"/>
            <a:ext cx="0" cy="795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49" name="Straight Arrow Connector 2048"/>
          <p:cNvCxnSpPr/>
          <p:nvPr/>
        </p:nvCxnSpPr>
        <p:spPr bwMode="auto">
          <a:xfrm flipV="1">
            <a:off x="4724400" y="4374878"/>
            <a:ext cx="0" cy="8030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7014469" y="5811994"/>
            <a:ext cx="111120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59" name="Rectangle 2058"/>
          <p:cNvSpPr/>
          <p:nvPr/>
        </p:nvSpPr>
        <p:spPr bwMode="auto">
          <a:xfrm>
            <a:off x="5988002" y="2590800"/>
            <a:ext cx="1403398" cy="4571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2063" name="Elbow Connector 2062"/>
          <p:cNvCxnSpPr>
            <a:stCxn id="25" idx="0"/>
          </p:cNvCxnSpPr>
          <p:nvPr/>
        </p:nvCxnSpPr>
        <p:spPr bwMode="auto">
          <a:xfrm flipV="1">
            <a:off x="5486400" y="2636519"/>
            <a:ext cx="1203301" cy="1320285"/>
          </a:xfrm>
          <a:prstGeom prst="bentConnector2">
            <a:avLst/>
          </a:prstGeom>
          <a:solidFill>
            <a:schemeClr val="accent1"/>
          </a:solidFill>
          <a:ln w="9525" cap="flat" cmpd="sng" algn="ctr">
            <a:solidFill>
              <a:schemeClr val="tx1"/>
            </a:solidFill>
            <a:prstDash val="solid"/>
            <a:round/>
            <a:headEnd type="none" w="med" len="med"/>
            <a:tailEnd type="arrow"/>
          </a:ln>
          <a:effectLst/>
        </p:spPr>
      </p:cxnSp>
      <p:pic>
        <p:nvPicPr>
          <p:cNvPr id="54" name="Picture 8" descr="C:\Users\sr31429\AppData\Local\Microsoft\Windows\Temporary Internet Files\Content.IE5\2G3X2TBC\MC900197438[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0332" y="3931843"/>
            <a:ext cx="598610" cy="84455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8313071" y="6104916"/>
            <a:ext cx="433132" cy="276999"/>
          </a:xfrm>
          <a:prstGeom prst="rect">
            <a:avLst/>
          </a:prstGeom>
          <a:noFill/>
        </p:spPr>
        <p:txBody>
          <a:bodyPr wrap="none" rtlCol="0">
            <a:spAutoFit/>
          </a:bodyPr>
          <a:lstStyle/>
          <a:p>
            <a:r>
              <a:rPr lang="en-US" sz="1200" dirty="0" smtClean="0"/>
              <a:t>IBS</a:t>
            </a:r>
            <a:endParaRPr lang="en-US" sz="1200" dirty="0"/>
          </a:p>
        </p:txBody>
      </p:sp>
      <p:sp>
        <p:nvSpPr>
          <p:cNvPr id="56" name="TextBox 55"/>
          <p:cNvSpPr txBox="1"/>
          <p:nvPr/>
        </p:nvSpPr>
        <p:spPr>
          <a:xfrm>
            <a:off x="8313071" y="4761265"/>
            <a:ext cx="508473" cy="276999"/>
          </a:xfrm>
          <a:prstGeom prst="rect">
            <a:avLst/>
          </a:prstGeom>
          <a:noFill/>
        </p:spPr>
        <p:txBody>
          <a:bodyPr wrap="none" rtlCol="0">
            <a:spAutoFit/>
          </a:bodyPr>
          <a:lstStyle/>
          <a:p>
            <a:r>
              <a:rPr lang="en-US" sz="1200" dirty="0" smtClean="0"/>
              <a:t>CCS</a:t>
            </a:r>
            <a:endParaRPr lang="en-US" sz="1200" dirty="0"/>
          </a:p>
        </p:txBody>
      </p:sp>
      <p:cxnSp>
        <p:nvCxnSpPr>
          <p:cNvPr id="2066" name="Straight Arrow Connector 2065"/>
          <p:cNvCxnSpPr/>
          <p:nvPr/>
        </p:nvCxnSpPr>
        <p:spPr bwMode="auto">
          <a:xfrm>
            <a:off x="7014469" y="5405818"/>
            <a:ext cx="111120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68" name="Straight Arrow Connector 2067"/>
          <p:cNvCxnSpPr/>
          <p:nvPr/>
        </p:nvCxnSpPr>
        <p:spPr bwMode="auto">
          <a:xfrm>
            <a:off x="5029200" y="5405818"/>
            <a:ext cx="111120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70" name="Elbow Connector 2069"/>
          <p:cNvCxnSpPr>
            <a:stCxn id="1030" idx="0"/>
            <a:endCxn id="54" idx="1"/>
          </p:cNvCxnSpPr>
          <p:nvPr/>
        </p:nvCxnSpPr>
        <p:spPr bwMode="auto">
          <a:xfrm rot="5400000" flipH="1" flipV="1">
            <a:off x="7027989" y="3975567"/>
            <a:ext cx="823791" cy="1580896"/>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072" name="Elbow Connector 2071"/>
          <p:cNvCxnSpPr/>
          <p:nvPr/>
        </p:nvCxnSpPr>
        <p:spPr bwMode="auto">
          <a:xfrm rot="10800000" flipV="1">
            <a:off x="6689702" y="4568511"/>
            <a:ext cx="1540631" cy="698814"/>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29" name="Rectangle 28"/>
          <p:cNvSpPr/>
          <p:nvPr/>
        </p:nvSpPr>
        <p:spPr>
          <a:xfrm>
            <a:off x="1649664" y="6402738"/>
            <a:ext cx="304800" cy="251460"/>
          </a:xfrm>
          <a:prstGeom prst="rect">
            <a:avLst/>
          </a:prstGeom>
          <a:solidFill>
            <a:srgbClr val="CBDC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662746" y="2390874"/>
            <a:ext cx="251901" cy="251460"/>
          </a:xfrm>
          <a:prstGeom prst="rect">
            <a:avLst/>
          </a:prstGeom>
          <a:solidFill>
            <a:srgbClr val="C5D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402550" y="1741170"/>
            <a:ext cx="304800" cy="251460"/>
          </a:xfrm>
          <a:prstGeom prst="rect">
            <a:avLst/>
          </a:prstGeom>
          <a:solidFill>
            <a:srgbClr val="C5D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054712" y="1337442"/>
            <a:ext cx="277091" cy="251460"/>
          </a:xfrm>
          <a:prstGeom prst="rect">
            <a:avLst/>
          </a:prstGeom>
          <a:solidFill>
            <a:srgbClr val="C5D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446336" y="2362200"/>
            <a:ext cx="251901" cy="228600"/>
          </a:xfrm>
          <a:prstGeom prst="rect">
            <a:avLst/>
          </a:prstGeom>
          <a:solidFill>
            <a:srgbClr val="1526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92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609600" y="10008"/>
            <a:ext cx="78486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a:lstStyle>
          <a:p>
            <a:pPr eaLnBrk="1" hangingPunct="1">
              <a:defRPr/>
            </a:pPr>
            <a:r>
              <a:rPr lang="en-US" altLang="ja-JP" sz="2500" dirty="0" smtClean="0">
                <a:solidFill>
                  <a:schemeClr val="bg1"/>
                </a:solidFill>
                <a:ea typeface="MS PGothic" charset="0"/>
                <a:cs typeface="MS PGothic" charset="0"/>
              </a:rPr>
              <a:t>Our Approach with large Enterprises</a:t>
            </a:r>
            <a:endParaRPr lang="en-US" dirty="0" smtClean="0">
              <a:solidFill>
                <a:schemeClr val="bg1"/>
              </a:solidFill>
            </a:endParaRPr>
          </a:p>
        </p:txBody>
      </p:sp>
      <p:sp>
        <p:nvSpPr>
          <p:cNvPr id="3" name="Rectangle 2"/>
          <p:cNvSpPr/>
          <p:nvPr/>
        </p:nvSpPr>
        <p:spPr>
          <a:xfrm>
            <a:off x="381000" y="928811"/>
            <a:ext cx="8458200" cy="5940089"/>
          </a:xfrm>
          <a:prstGeom prst="rect">
            <a:avLst/>
          </a:prstGeom>
        </p:spPr>
        <p:txBody>
          <a:bodyPr wrap="square">
            <a:spAutoFit/>
          </a:bodyPr>
          <a:lstStyle/>
          <a:p>
            <a:pPr marL="285750" indent="-285750">
              <a:spcAft>
                <a:spcPts val="1200"/>
              </a:spcAft>
              <a:buFont typeface="Arial"/>
              <a:buChar char="•"/>
            </a:pPr>
            <a:r>
              <a:rPr lang="en-US" sz="2000" b="1" dirty="0" smtClean="0"/>
              <a:t>A Solution/Value Add Approach</a:t>
            </a:r>
          </a:p>
          <a:p>
            <a:pPr marL="742630" lvl="1" indent="-285750">
              <a:spcAft>
                <a:spcPts val="1200"/>
              </a:spcAft>
              <a:buFont typeface="Arial"/>
              <a:buChar char="•"/>
            </a:pPr>
            <a:r>
              <a:rPr lang="en-US" dirty="0" smtClean="0"/>
              <a:t>Recognizes the </a:t>
            </a:r>
            <a:r>
              <a:rPr lang="en-US" b="1" dirty="0" smtClean="0">
                <a:solidFill>
                  <a:srgbClr val="0000FF"/>
                </a:solidFill>
              </a:rPr>
              <a:t>different needs of an Enterprise </a:t>
            </a:r>
            <a:r>
              <a:rPr lang="en-US" dirty="0" smtClean="0"/>
              <a:t>and it’s challenges to implement Cloud, APIs, Services (micro, web, SOA) holistically.</a:t>
            </a:r>
          </a:p>
          <a:p>
            <a:pPr marL="742630" lvl="1" indent="-285750">
              <a:spcAft>
                <a:spcPts val="1200"/>
              </a:spcAft>
              <a:buFont typeface="Arial"/>
              <a:buChar char="•"/>
            </a:pPr>
            <a:r>
              <a:rPr lang="en-US" dirty="0" err="1" smtClean="0"/>
              <a:t>PoC’s</a:t>
            </a:r>
            <a:r>
              <a:rPr lang="en-US" dirty="0" smtClean="0"/>
              <a:t> and one off stand alone project work well when the customer is kicking the tires and when they don’t have to scale the solution.</a:t>
            </a:r>
          </a:p>
          <a:p>
            <a:pPr marL="285750" indent="-285750">
              <a:spcAft>
                <a:spcPts val="1200"/>
              </a:spcAft>
              <a:buFont typeface="Arial"/>
              <a:buChar char="•"/>
            </a:pPr>
            <a:r>
              <a:rPr lang="en-US" dirty="0" smtClean="0"/>
              <a:t>Lead with the Solution/Value Add that uses </a:t>
            </a:r>
            <a:r>
              <a:rPr lang="en-US" b="1" dirty="0" err="1" smtClean="0">
                <a:solidFill>
                  <a:srgbClr val="0000FF"/>
                </a:solidFill>
              </a:rPr>
              <a:t>PaaS</a:t>
            </a:r>
            <a:r>
              <a:rPr lang="en-US" b="1" dirty="0" smtClean="0">
                <a:solidFill>
                  <a:srgbClr val="0000FF"/>
                </a:solidFill>
              </a:rPr>
              <a:t> and API Gateway </a:t>
            </a:r>
            <a:r>
              <a:rPr lang="en-US" dirty="0" smtClean="0"/>
              <a:t>and other tools.</a:t>
            </a:r>
          </a:p>
          <a:p>
            <a:pPr marL="285750" indent="-285750">
              <a:spcAft>
                <a:spcPts val="1200"/>
              </a:spcAft>
              <a:buFont typeface="Arial"/>
              <a:buChar char="•"/>
            </a:pPr>
            <a:r>
              <a:rPr lang="en-US" dirty="0" smtClean="0"/>
              <a:t>Leverages </a:t>
            </a:r>
            <a:r>
              <a:rPr lang="en-US" b="1" dirty="0" err="1" smtClean="0">
                <a:solidFill>
                  <a:srgbClr val="0000FF"/>
                </a:solidFill>
              </a:rPr>
              <a:t>PaaS</a:t>
            </a:r>
            <a:r>
              <a:rPr lang="en-US" dirty="0" smtClean="0"/>
              <a:t> </a:t>
            </a:r>
            <a:r>
              <a:rPr lang="en-US" dirty="0"/>
              <a:t>to help </a:t>
            </a:r>
            <a:r>
              <a:rPr lang="en-US" dirty="0" smtClean="0"/>
              <a:t>them:</a:t>
            </a:r>
          </a:p>
          <a:p>
            <a:pPr marL="742630" lvl="1" indent="-285750">
              <a:spcAft>
                <a:spcPts val="1200"/>
              </a:spcAft>
              <a:buFont typeface="Arial"/>
              <a:buChar char="•"/>
            </a:pPr>
            <a:r>
              <a:rPr lang="en-US" dirty="0" smtClean="0">
                <a:solidFill>
                  <a:srgbClr val="0000FF"/>
                </a:solidFill>
              </a:rPr>
              <a:t>Accelerated </a:t>
            </a:r>
            <a:r>
              <a:rPr lang="en-US" dirty="0">
                <a:solidFill>
                  <a:srgbClr val="0000FF"/>
                </a:solidFill>
              </a:rPr>
              <a:t>their migration </a:t>
            </a:r>
            <a:r>
              <a:rPr lang="en-US" dirty="0"/>
              <a:t>to a </a:t>
            </a:r>
            <a:r>
              <a:rPr lang="en-US" dirty="0" err="1"/>
              <a:t>PaaS</a:t>
            </a:r>
            <a:r>
              <a:rPr lang="en-US" dirty="0"/>
              <a:t> development </a:t>
            </a:r>
            <a:r>
              <a:rPr lang="en-US" dirty="0" smtClean="0"/>
              <a:t>approach and Addresses </a:t>
            </a:r>
            <a:r>
              <a:rPr lang="en-US" dirty="0"/>
              <a:t>all the benefits </a:t>
            </a:r>
            <a:r>
              <a:rPr lang="en-US" dirty="0" smtClean="0"/>
              <a:t>this approach </a:t>
            </a:r>
            <a:r>
              <a:rPr lang="en-US" dirty="0"/>
              <a:t>makes possible </a:t>
            </a:r>
            <a:r>
              <a:rPr lang="en-US" dirty="0" smtClean="0"/>
              <a:t>like</a:t>
            </a:r>
          </a:p>
          <a:p>
            <a:pPr marL="742630" lvl="1" indent="-285750">
              <a:spcAft>
                <a:spcPts val="1200"/>
              </a:spcAft>
              <a:buFont typeface="Arial"/>
              <a:buChar char="•"/>
            </a:pPr>
            <a:r>
              <a:rPr lang="en-US" dirty="0" smtClean="0"/>
              <a:t>Meeting </a:t>
            </a:r>
            <a:r>
              <a:rPr lang="en-US" dirty="0" smtClean="0">
                <a:solidFill>
                  <a:srgbClr val="0000FF"/>
                </a:solidFill>
              </a:rPr>
              <a:t>Multi</a:t>
            </a:r>
            <a:r>
              <a:rPr lang="en-US" dirty="0">
                <a:solidFill>
                  <a:srgbClr val="0000FF"/>
                </a:solidFill>
              </a:rPr>
              <a:t>-speed IT </a:t>
            </a:r>
            <a:r>
              <a:rPr lang="en-US" dirty="0" smtClean="0"/>
              <a:t>needs</a:t>
            </a:r>
          </a:p>
          <a:p>
            <a:pPr marL="742630" lvl="1" indent="-285750">
              <a:spcAft>
                <a:spcPts val="1200"/>
              </a:spcAft>
              <a:buFont typeface="Arial"/>
              <a:buChar char="•"/>
            </a:pPr>
            <a:r>
              <a:rPr lang="en-US" dirty="0" smtClean="0">
                <a:solidFill>
                  <a:srgbClr val="0000FF"/>
                </a:solidFill>
              </a:rPr>
              <a:t>Standardization</a:t>
            </a:r>
            <a:r>
              <a:rPr lang="en-US" dirty="0" smtClean="0"/>
              <a:t> </a:t>
            </a:r>
            <a:r>
              <a:rPr lang="en-US" dirty="0"/>
              <a:t>of code, components, development assets and other tooling, </a:t>
            </a:r>
            <a:endParaRPr lang="en-US" dirty="0" smtClean="0"/>
          </a:p>
          <a:p>
            <a:pPr marL="742630" lvl="1" indent="-285750">
              <a:spcAft>
                <a:spcPts val="1200"/>
              </a:spcAft>
              <a:buFont typeface="Arial"/>
              <a:buChar char="•"/>
            </a:pPr>
            <a:r>
              <a:rPr lang="en-US" dirty="0" smtClean="0"/>
              <a:t>Automated </a:t>
            </a:r>
            <a:r>
              <a:rPr lang="en-US" dirty="0">
                <a:solidFill>
                  <a:srgbClr val="0000FF"/>
                </a:solidFill>
              </a:rPr>
              <a:t>delivery </a:t>
            </a:r>
            <a:r>
              <a:rPr lang="en-US" dirty="0" smtClean="0">
                <a:solidFill>
                  <a:srgbClr val="0000FF"/>
                </a:solidFill>
              </a:rPr>
              <a:t>pipeline</a:t>
            </a:r>
          </a:p>
          <a:p>
            <a:pPr marL="742630" lvl="1" indent="-285750">
              <a:spcAft>
                <a:spcPts val="1200"/>
              </a:spcAft>
              <a:buFont typeface="Arial"/>
              <a:buChar char="•"/>
            </a:pPr>
            <a:r>
              <a:rPr lang="en-US" dirty="0" smtClean="0"/>
              <a:t>A path to </a:t>
            </a:r>
            <a:r>
              <a:rPr lang="en-US" dirty="0">
                <a:solidFill>
                  <a:srgbClr val="0000FF"/>
                </a:solidFill>
              </a:rPr>
              <a:t>leverage their existing investment </a:t>
            </a:r>
            <a:r>
              <a:rPr lang="en-US" dirty="0"/>
              <a:t>in </a:t>
            </a:r>
            <a:r>
              <a:rPr lang="en-US" dirty="0" smtClean="0"/>
              <a:t>Services </a:t>
            </a:r>
            <a:r>
              <a:rPr lang="en-US" dirty="0"/>
              <a:t>as </a:t>
            </a:r>
            <a:r>
              <a:rPr lang="en-US" dirty="0" smtClean="0"/>
              <a:t>Systems </a:t>
            </a:r>
            <a:r>
              <a:rPr lang="en-US" dirty="0"/>
              <a:t>of </a:t>
            </a:r>
            <a:r>
              <a:rPr lang="en-US" dirty="0" smtClean="0"/>
              <a:t>Record.</a:t>
            </a:r>
            <a:endParaRPr lang="en-US" dirty="0"/>
          </a:p>
        </p:txBody>
      </p:sp>
    </p:spTree>
    <p:extLst>
      <p:ext uri="{BB962C8B-B14F-4D97-AF65-F5344CB8AC3E}">
        <p14:creationId xmlns:p14="http://schemas.microsoft.com/office/powerpoint/2010/main" val="3570830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262" y="990600"/>
            <a:ext cx="8763000" cy="5401480"/>
          </a:xfrm>
          <a:prstGeom prst="rect">
            <a:avLst/>
          </a:prstGeom>
        </p:spPr>
        <p:txBody>
          <a:bodyPr wrap="square">
            <a:spAutoFit/>
          </a:bodyPr>
          <a:lstStyle/>
          <a:p>
            <a:pPr>
              <a:spcAft>
                <a:spcPts val="1800"/>
              </a:spcAft>
            </a:pPr>
            <a:r>
              <a:rPr lang="en-US" dirty="0"/>
              <a:t> The deliverables of this approach are:</a:t>
            </a:r>
          </a:p>
          <a:p>
            <a:pPr marL="342900" indent="-342900">
              <a:spcAft>
                <a:spcPts val="1800"/>
              </a:spcAft>
              <a:buFont typeface="+mj-lt"/>
              <a:buAutoNum type="arabicPeriod"/>
            </a:pPr>
            <a:r>
              <a:rPr lang="en-US" b="1" dirty="0" smtClean="0">
                <a:solidFill>
                  <a:srgbClr val="0000FF"/>
                </a:solidFill>
              </a:rPr>
              <a:t>An </a:t>
            </a:r>
            <a:r>
              <a:rPr lang="en-US" b="1" dirty="0">
                <a:solidFill>
                  <a:srgbClr val="0000FF"/>
                </a:solidFill>
              </a:rPr>
              <a:t>API Build Book </a:t>
            </a:r>
            <a:r>
              <a:rPr lang="en-US" dirty="0"/>
              <a:t>-- API and API Management best practices, architectures. metrics, standards, patterns and anti patterns. We address the relationship between Services, Micro Services and API's  and why you wire or configure APIs to services and micro services</a:t>
            </a:r>
          </a:p>
          <a:p>
            <a:pPr marL="342900" indent="-342900">
              <a:spcAft>
                <a:spcPts val="1800"/>
              </a:spcAft>
              <a:buFont typeface="+mj-lt"/>
              <a:buAutoNum type="arabicPeriod"/>
            </a:pPr>
            <a:r>
              <a:rPr lang="en-US" b="1" dirty="0" smtClean="0">
                <a:solidFill>
                  <a:srgbClr val="0000FF"/>
                </a:solidFill>
              </a:rPr>
              <a:t>Integration </a:t>
            </a:r>
            <a:r>
              <a:rPr lang="en-US" b="1" dirty="0">
                <a:solidFill>
                  <a:srgbClr val="0000FF"/>
                </a:solidFill>
              </a:rPr>
              <a:t>Patterns for the Cloud</a:t>
            </a:r>
            <a:r>
              <a:rPr lang="en-US" dirty="0"/>
              <a:t>, application migration, and the use of APIs with a services and micro services layer.</a:t>
            </a:r>
          </a:p>
          <a:p>
            <a:pPr marL="342900" indent="-342900">
              <a:spcAft>
                <a:spcPts val="1800"/>
              </a:spcAft>
              <a:buFont typeface="+mj-lt"/>
              <a:buAutoNum type="arabicPeriod"/>
            </a:pPr>
            <a:r>
              <a:rPr lang="en-US" b="1" dirty="0" smtClean="0">
                <a:solidFill>
                  <a:srgbClr val="0000FF"/>
                </a:solidFill>
              </a:rPr>
              <a:t>A </a:t>
            </a:r>
            <a:r>
              <a:rPr lang="en-US" b="1" dirty="0">
                <a:solidFill>
                  <a:srgbClr val="0000FF"/>
                </a:solidFill>
              </a:rPr>
              <a:t>Target Operating Model </a:t>
            </a:r>
            <a:r>
              <a:rPr lang="en-US" dirty="0"/>
              <a:t>-- API, Services, Micro Services Governance Model, Life Cycle Governance mapped to the </a:t>
            </a:r>
            <a:r>
              <a:rPr lang="en-US" dirty="0" err="1"/>
              <a:t>APIm</a:t>
            </a:r>
            <a:r>
              <a:rPr lang="en-US" dirty="0"/>
              <a:t> tool, a </a:t>
            </a:r>
            <a:r>
              <a:rPr lang="en-US" dirty="0" err="1"/>
              <a:t>CoE</a:t>
            </a:r>
            <a:r>
              <a:rPr lang="en-US" dirty="0"/>
              <a:t> model for API Economy adoption, Ownership model for services, micro services and APIs as products.</a:t>
            </a:r>
          </a:p>
          <a:p>
            <a:pPr marL="342900" indent="-342900">
              <a:spcAft>
                <a:spcPts val="1800"/>
              </a:spcAft>
              <a:buFont typeface="+mj-lt"/>
              <a:buAutoNum type="arabicPeriod"/>
            </a:pPr>
            <a:r>
              <a:rPr lang="en-US" b="1" dirty="0" smtClean="0">
                <a:solidFill>
                  <a:srgbClr val="0000FF"/>
                </a:solidFill>
              </a:rPr>
              <a:t>A </a:t>
            </a:r>
            <a:r>
              <a:rPr lang="en-US" b="1" dirty="0" err="1">
                <a:solidFill>
                  <a:srgbClr val="0000FF"/>
                </a:solidFill>
              </a:rPr>
              <a:t>Dev</a:t>
            </a:r>
            <a:r>
              <a:rPr lang="en-US" b="1" dirty="0">
                <a:solidFill>
                  <a:srgbClr val="0000FF"/>
                </a:solidFill>
              </a:rPr>
              <a:t>/Ops Build Book </a:t>
            </a:r>
            <a:r>
              <a:rPr lang="en-US" dirty="0"/>
              <a:t>-- </a:t>
            </a:r>
            <a:r>
              <a:rPr lang="en-US" dirty="0" err="1"/>
              <a:t>Dev</a:t>
            </a:r>
            <a:r>
              <a:rPr lang="en-US" dirty="0"/>
              <a:t>/Ops best practices, architectures. metrics, standards, patterns and anti patterns, Tooling types and list, and automation scripts to build a delivery pipeline for App, application (web, browser, traditional)</a:t>
            </a:r>
          </a:p>
          <a:p>
            <a:pPr marL="342900" indent="-342900">
              <a:spcAft>
                <a:spcPts val="1800"/>
              </a:spcAft>
              <a:buFont typeface="+mj-lt"/>
              <a:buAutoNum type="arabicPeriod"/>
            </a:pPr>
            <a:r>
              <a:rPr lang="en-US" b="1" dirty="0" smtClean="0">
                <a:solidFill>
                  <a:srgbClr val="0000FF"/>
                </a:solidFill>
              </a:rPr>
              <a:t>Security </a:t>
            </a:r>
            <a:r>
              <a:rPr lang="en-US" b="1" dirty="0">
                <a:solidFill>
                  <a:srgbClr val="0000FF"/>
                </a:solidFill>
              </a:rPr>
              <a:t>and Utility Layer as a Service Model </a:t>
            </a:r>
            <a:r>
              <a:rPr lang="en-US" dirty="0"/>
              <a:t>and suggested best practices -- Tokenization, </a:t>
            </a:r>
            <a:r>
              <a:rPr lang="en-US" dirty="0" err="1"/>
              <a:t>OAuth</a:t>
            </a:r>
            <a:r>
              <a:rPr lang="en-US" dirty="0"/>
              <a:t>, Logging, data access approaches and patterns.  </a:t>
            </a:r>
          </a:p>
        </p:txBody>
      </p:sp>
      <p:sp>
        <p:nvSpPr>
          <p:cNvPr id="3" name="Title 1"/>
          <p:cNvSpPr txBox="1">
            <a:spLocks/>
          </p:cNvSpPr>
          <p:nvPr/>
        </p:nvSpPr>
        <p:spPr bwMode="auto">
          <a:xfrm>
            <a:off x="609600" y="10008"/>
            <a:ext cx="78486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a:lstStyle>
          <a:p>
            <a:pPr eaLnBrk="1" hangingPunct="1">
              <a:defRPr/>
            </a:pPr>
            <a:r>
              <a:rPr lang="en-US" altLang="ja-JP" sz="2500" dirty="0">
                <a:solidFill>
                  <a:schemeClr val="bg1"/>
                </a:solidFill>
                <a:ea typeface="MS PGothic" charset="0"/>
                <a:cs typeface="MS PGothic" charset="0"/>
              </a:rPr>
              <a:t>Our Approach with large </a:t>
            </a:r>
            <a:r>
              <a:rPr lang="en-US" altLang="ja-JP" sz="2500" dirty="0" smtClean="0">
                <a:solidFill>
                  <a:schemeClr val="bg1"/>
                </a:solidFill>
                <a:ea typeface="MS PGothic" charset="0"/>
                <a:cs typeface="MS PGothic" charset="0"/>
              </a:rPr>
              <a:t>Enterprises – Deliverables and </a:t>
            </a:r>
            <a:r>
              <a:rPr lang="en-US" altLang="ja-JP" sz="2500" dirty="0" err="1" smtClean="0">
                <a:solidFill>
                  <a:schemeClr val="bg1"/>
                </a:solidFill>
                <a:ea typeface="MS PGothic" charset="0"/>
                <a:cs typeface="MS PGothic" charset="0"/>
              </a:rPr>
              <a:t>Guidence</a:t>
            </a:r>
            <a:r>
              <a:rPr lang="en-US" altLang="ja-JP" sz="2500" dirty="0" smtClean="0">
                <a:solidFill>
                  <a:schemeClr val="bg1"/>
                </a:solidFill>
                <a:ea typeface="MS PGothic" charset="0"/>
                <a:cs typeface="MS PGothic" charset="0"/>
              </a:rPr>
              <a:t> </a:t>
            </a:r>
            <a:endParaRPr lang="en-US" sz="2800" dirty="0">
              <a:solidFill>
                <a:schemeClr val="bg1"/>
              </a:solidFill>
            </a:endParaRPr>
          </a:p>
        </p:txBody>
      </p:sp>
    </p:spTree>
    <p:extLst>
      <p:ext uri="{BB962C8B-B14F-4D97-AF65-F5344CB8AC3E}">
        <p14:creationId xmlns:p14="http://schemas.microsoft.com/office/powerpoint/2010/main" val="16381628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262" y="990600"/>
            <a:ext cx="8763000" cy="5586145"/>
          </a:xfrm>
          <a:prstGeom prst="rect">
            <a:avLst/>
          </a:prstGeom>
        </p:spPr>
        <p:txBody>
          <a:bodyPr wrap="square">
            <a:spAutoFit/>
          </a:bodyPr>
          <a:lstStyle/>
          <a:p>
            <a:pPr>
              <a:spcAft>
                <a:spcPts val="1800"/>
              </a:spcAft>
            </a:pPr>
            <a:r>
              <a:rPr lang="en-US" dirty="0"/>
              <a:t> </a:t>
            </a:r>
            <a:r>
              <a:rPr lang="en-US" dirty="0" smtClean="0"/>
              <a:t>Additional Deliverables </a:t>
            </a:r>
            <a:r>
              <a:rPr lang="en-US" dirty="0"/>
              <a:t>of this approach are:</a:t>
            </a:r>
          </a:p>
          <a:p>
            <a:pPr marL="342900" indent="-342900">
              <a:buFont typeface="+mj-lt"/>
              <a:buAutoNum type="arabicPeriod"/>
            </a:pPr>
            <a:r>
              <a:rPr lang="en-US" b="1" dirty="0" smtClean="0">
                <a:solidFill>
                  <a:srgbClr val="0000FF"/>
                </a:solidFill>
              </a:rPr>
              <a:t>Cloud </a:t>
            </a:r>
            <a:r>
              <a:rPr lang="en-US" b="1" dirty="0">
                <a:solidFill>
                  <a:srgbClr val="0000FF"/>
                </a:solidFill>
              </a:rPr>
              <a:t>Migration Strategy and Maturity Assessment </a:t>
            </a:r>
            <a:r>
              <a:rPr lang="en-US" dirty="0"/>
              <a:t>-- We look for patterns in a client's current Enterprise, to see how well it matches their proposed Cloud Reference Architecture. We can show where they might have easier, or harder paths on the way to achieving their Cloud strategy.</a:t>
            </a:r>
          </a:p>
          <a:p>
            <a:pPr marL="342900" indent="-342900">
              <a:buFont typeface="+mj-lt"/>
              <a:buAutoNum type="arabicPeriod"/>
            </a:pPr>
            <a:r>
              <a:rPr lang="en-US" b="1" dirty="0" smtClean="0">
                <a:solidFill>
                  <a:srgbClr val="0000FF"/>
                </a:solidFill>
              </a:rPr>
              <a:t>"</a:t>
            </a:r>
            <a:r>
              <a:rPr lang="en-US" b="1" dirty="0">
                <a:solidFill>
                  <a:srgbClr val="0000FF"/>
                </a:solidFill>
              </a:rPr>
              <a:t>Cloud Adoption" vs. "Cloud Optimization"</a:t>
            </a:r>
            <a:r>
              <a:rPr lang="en-US" dirty="0"/>
              <a:t>...It's really not enough for a client to take their existing Enterprise to cloud if they don't change their practices along the way. After Cloud Adoption, another iteration has to take place - Cloud Optimization</a:t>
            </a:r>
          </a:p>
          <a:p>
            <a:pPr marL="742630" lvl="1" indent="-285750">
              <a:buFont typeface="Arial"/>
              <a:buChar char="•"/>
            </a:pPr>
            <a:r>
              <a:rPr lang="en-US" dirty="0"/>
              <a:t>Clients need to look at their existing processes to see where they can be improved for and with cloud</a:t>
            </a:r>
          </a:p>
          <a:p>
            <a:pPr marL="742630" lvl="1" indent="-285750">
              <a:buFont typeface="Arial"/>
              <a:buChar char="•"/>
            </a:pPr>
            <a:r>
              <a:rPr lang="en-US" dirty="0"/>
              <a:t>Clients need to look for opportunities to leverage elasticity</a:t>
            </a:r>
          </a:p>
          <a:p>
            <a:pPr marL="742630" lvl="1" indent="-285750">
              <a:buFont typeface="Arial"/>
              <a:buChar char="•"/>
            </a:pPr>
            <a:r>
              <a:rPr lang="en-US" dirty="0"/>
              <a:t>Clients need to look for opportunities to </a:t>
            </a:r>
            <a:r>
              <a:rPr lang="en-US" dirty="0" err="1"/>
              <a:t>quiesce</a:t>
            </a:r>
            <a:r>
              <a:rPr lang="en-US" dirty="0"/>
              <a:t> workloads during quiet periods... like maintenance or test systems</a:t>
            </a:r>
          </a:p>
          <a:p>
            <a:pPr marL="742630" lvl="1" indent="-285750">
              <a:buFont typeface="Arial"/>
              <a:buChar char="•"/>
            </a:pPr>
            <a:r>
              <a:rPr lang="en-US" dirty="0"/>
              <a:t>Clients need to look for workloads that can be re-factored with cloud hosting in mind - Use of APIs, use of </a:t>
            </a:r>
            <a:r>
              <a:rPr lang="en-US" dirty="0" err="1"/>
              <a:t>PaaS</a:t>
            </a:r>
            <a:r>
              <a:rPr lang="en-US" dirty="0"/>
              <a:t>, use of scale</a:t>
            </a:r>
          </a:p>
          <a:p>
            <a:endParaRPr lang="en-US" dirty="0"/>
          </a:p>
          <a:p>
            <a:r>
              <a:rPr lang="en-US" dirty="0"/>
              <a:t>We describe how to implement all of the above in </a:t>
            </a:r>
            <a:r>
              <a:rPr lang="en-US" dirty="0" err="1"/>
              <a:t>Bluemix</a:t>
            </a:r>
            <a:r>
              <a:rPr lang="en-US" dirty="0"/>
              <a:t> Dedicated and stand alone.</a:t>
            </a:r>
          </a:p>
        </p:txBody>
      </p:sp>
      <p:sp>
        <p:nvSpPr>
          <p:cNvPr id="3" name="Title 1"/>
          <p:cNvSpPr txBox="1">
            <a:spLocks/>
          </p:cNvSpPr>
          <p:nvPr/>
        </p:nvSpPr>
        <p:spPr bwMode="auto">
          <a:xfrm>
            <a:off x="609600" y="10008"/>
            <a:ext cx="78486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a:lstStyle>
          <a:p>
            <a:pPr eaLnBrk="1" hangingPunct="1">
              <a:defRPr/>
            </a:pPr>
            <a:r>
              <a:rPr lang="en-US" altLang="ja-JP" sz="2500" dirty="0">
                <a:solidFill>
                  <a:schemeClr val="bg1"/>
                </a:solidFill>
                <a:ea typeface="MS PGothic" charset="0"/>
                <a:cs typeface="MS PGothic" charset="0"/>
              </a:rPr>
              <a:t>Our Approach with large </a:t>
            </a:r>
            <a:r>
              <a:rPr lang="en-US" altLang="ja-JP" sz="2500" dirty="0" smtClean="0">
                <a:solidFill>
                  <a:schemeClr val="bg1"/>
                </a:solidFill>
                <a:ea typeface="MS PGothic" charset="0"/>
                <a:cs typeface="MS PGothic" charset="0"/>
              </a:rPr>
              <a:t>Enterprises – Deliverables and </a:t>
            </a:r>
            <a:r>
              <a:rPr lang="en-US" altLang="ja-JP" sz="2500" dirty="0" err="1" smtClean="0">
                <a:solidFill>
                  <a:schemeClr val="bg1"/>
                </a:solidFill>
                <a:ea typeface="MS PGothic" charset="0"/>
                <a:cs typeface="MS PGothic" charset="0"/>
              </a:rPr>
              <a:t>Guidence</a:t>
            </a:r>
            <a:endParaRPr lang="en-US" sz="2800" dirty="0">
              <a:solidFill>
                <a:schemeClr val="bg1"/>
              </a:solidFill>
            </a:endParaRPr>
          </a:p>
        </p:txBody>
      </p:sp>
    </p:spTree>
    <p:extLst>
      <p:ext uri="{BB962C8B-B14F-4D97-AF65-F5344CB8AC3E}">
        <p14:creationId xmlns:p14="http://schemas.microsoft.com/office/powerpoint/2010/main" val="9995923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89843"/>
            <a:ext cx="8458200" cy="5032147"/>
          </a:xfrm>
          <a:prstGeom prst="rect">
            <a:avLst/>
          </a:prstGeom>
        </p:spPr>
        <p:txBody>
          <a:bodyPr wrap="square">
            <a:spAutoFit/>
          </a:bodyPr>
          <a:lstStyle/>
          <a:p>
            <a:pPr marL="285750" indent="-285750">
              <a:spcAft>
                <a:spcPts val="1800"/>
              </a:spcAft>
              <a:buFont typeface="Arial"/>
              <a:buChar char="•"/>
            </a:pPr>
            <a:r>
              <a:rPr lang="en-US" sz="2000" dirty="0" smtClean="0"/>
              <a:t>The </a:t>
            </a:r>
            <a:r>
              <a:rPr lang="en-US" sz="2000" dirty="0"/>
              <a:t>Innovation Lab and Development </a:t>
            </a:r>
            <a:r>
              <a:rPr lang="en-US" sz="2000" dirty="0" smtClean="0"/>
              <a:t>Factory addresses</a:t>
            </a:r>
          </a:p>
          <a:p>
            <a:pPr marL="742630" lvl="1" indent="-285750">
              <a:spcAft>
                <a:spcPts val="1800"/>
              </a:spcAft>
              <a:buFont typeface="Arial"/>
              <a:buChar char="•"/>
            </a:pPr>
            <a:r>
              <a:rPr lang="en-US" dirty="0" smtClean="0"/>
              <a:t>The </a:t>
            </a:r>
            <a:r>
              <a:rPr lang="en-US" dirty="0"/>
              <a:t>need for an organization to quickly </a:t>
            </a:r>
            <a:r>
              <a:rPr lang="en-US" b="1" dirty="0">
                <a:solidFill>
                  <a:srgbClr val="0000FF"/>
                </a:solidFill>
              </a:rPr>
              <a:t>develop and deliver Minimal Viable Product </a:t>
            </a:r>
            <a:endParaRPr lang="en-US" b="1" dirty="0" smtClean="0">
              <a:solidFill>
                <a:srgbClr val="0000FF"/>
              </a:solidFill>
            </a:endParaRPr>
          </a:p>
          <a:p>
            <a:pPr marL="742630" lvl="1" indent="-285750">
              <a:spcAft>
                <a:spcPts val="1800"/>
              </a:spcAft>
              <a:buFont typeface="Arial"/>
              <a:buChar char="•"/>
            </a:pPr>
            <a:r>
              <a:rPr lang="en-US" b="1" dirty="0" smtClean="0">
                <a:solidFill>
                  <a:srgbClr val="0000FF"/>
                </a:solidFill>
              </a:rPr>
              <a:t>Accelerated this development </a:t>
            </a:r>
            <a:r>
              <a:rPr lang="en-US" dirty="0" smtClean="0"/>
              <a:t>thru </a:t>
            </a:r>
            <a:r>
              <a:rPr lang="en-US" dirty="0"/>
              <a:t>the use of a dedicated single tenet sandbox integrated with the customer's enterprise. </a:t>
            </a:r>
            <a:endParaRPr lang="en-US" dirty="0" smtClean="0"/>
          </a:p>
          <a:p>
            <a:pPr marL="742630" lvl="1" indent="-285750">
              <a:spcAft>
                <a:spcPts val="1800"/>
              </a:spcAft>
              <a:buFont typeface="Arial"/>
              <a:buChar char="•"/>
            </a:pPr>
            <a:r>
              <a:rPr lang="en-US" b="1" dirty="0" smtClean="0">
                <a:solidFill>
                  <a:srgbClr val="0000FF"/>
                </a:solidFill>
              </a:rPr>
              <a:t>Access </a:t>
            </a:r>
            <a:r>
              <a:rPr lang="en-US" b="1" dirty="0">
                <a:solidFill>
                  <a:srgbClr val="0000FF"/>
                </a:solidFill>
              </a:rPr>
              <a:t>their data </a:t>
            </a:r>
            <a:r>
              <a:rPr lang="en-US" dirty="0"/>
              <a:t>in their internal enterprise data repositories </a:t>
            </a:r>
            <a:endParaRPr lang="en-US" dirty="0" smtClean="0"/>
          </a:p>
          <a:p>
            <a:pPr marL="742630" lvl="1" indent="-285750">
              <a:spcAft>
                <a:spcPts val="1800"/>
              </a:spcAft>
              <a:buFont typeface="Arial"/>
              <a:buChar char="•"/>
            </a:pPr>
            <a:r>
              <a:rPr lang="en-US" b="1" dirty="0" smtClean="0">
                <a:solidFill>
                  <a:srgbClr val="0000FF"/>
                </a:solidFill>
              </a:rPr>
              <a:t>Quickly </a:t>
            </a:r>
            <a:r>
              <a:rPr lang="en-US" b="1" dirty="0">
                <a:solidFill>
                  <a:srgbClr val="0000FF"/>
                </a:solidFill>
              </a:rPr>
              <a:t>provision </a:t>
            </a:r>
            <a:r>
              <a:rPr lang="en-US" dirty="0"/>
              <a:t>what they need in a sandbox for continuous development </a:t>
            </a:r>
            <a:r>
              <a:rPr lang="en-US" dirty="0" smtClean="0"/>
              <a:t>and delivery </a:t>
            </a:r>
            <a:r>
              <a:rPr lang="en-US" dirty="0"/>
              <a:t>to an internal </a:t>
            </a:r>
            <a:r>
              <a:rPr lang="en-US" dirty="0" err="1"/>
              <a:t>DevOps</a:t>
            </a:r>
            <a:r>
              <a:rPr lang="en-US" dirty="0"/>
              <a:t> delivery pipeline. </a:t>
            </a:r>
            <a:endParaRPr lang="en-US" dirty="0" smtClean="0"/>
          </a:p>
          <a:p>
            <a:pPr marL="742630" lvl="1" indent="-285750">
              <a:spcAft>
                <a:spcPts val="1800"/>
              </a:spcAft>
              <a:buFont typeface="Arial"/>
              <a:buChar char="•"/>
            </a:pPr>
            <a:r>
              <a:rPr lang="en-US" dirty="0" smtClean="0"/>
              <a:t>Iterate this approach to </a:t>
            </a:r>
            <a:r>
              <a:rPr lang="en-US" b="1" dirty="0" smtClean="0">
                <a:solidFill>
                  <a:srgbClr val="0000FF"/>
                </a:solidFill>
              </a:rPr>
              <a:t>Transform the Enterprise</a:t>
            </a:r>
          </a:p>
          <a:p>
            <a:pPr marL="742630" lvl="1" indent="-285750">
              <a:spcAft>
                <a:spcPts val="1800"/>
              </a:spcAft>
              <a:buFont typeface="Arial"/>
              <a:buChar char="•"/>
            </a:pPr>
            <a:r>
              <a:rPr lang="en-US" dirty="0" smtClean="0"/>
              <a:t>Scale development in a </a:t>
            </a:r>
            <a:r>
              <a:rPr lang="en-US" b="1" dirty="0" smtClean="0">
                <a:solidFill>
                  <a:srgbClr val="0000FF"/>
                </a:solidFill>
              </a:rPr>
              <a:t>Factory model</a:t>
            </a:r>
          </a:p>
          <a:p>
            <a:pPr marL="742630" lvl="1" indent="-285750">
              <a:spcAft>
                <a:spcPts val="1800"/>
              </a:spcAft>
              <a:buFont typeface="Arial"/>
              <a:buChar char="•"/>
            </a:pPr>
            <a:r>
              <a:rPr lang="en-US" dirty="0" smtClean="0"/>
              <a:t>Put in Place the needed </a:t>
            </a:r>
            <a:r>
              <a:rPr lang="en-US" b="1" dirty="0" smtClean="0">
                <a:solidFill>
                  <a:srgbClr val="0000FF"/>
                </a:solidFill>
              </a:rPr>
              <a:t>Organization and Controls </a:t>
            </a:r>
            <a:r>
              <a:rPr lang="en-US" dirty="0" smtClean="0"/>
              <a:t>(Governance or TOM) to make the transformation real.</a:t>
            </a:r>
            <a:endParaRPr lang="en-US" dirty="0"/>
          </a:p>
        </p:txBody>
      </p:sp>
      <p:sp>
        <p:nvSpPr>
          <p:cNvPr id="3" name="Title 1"/>
          <p:cNvSpPr txBox="1">
            <a:spLocks/>
          </p:cNvSpPr>
          <p:nvPr/>
        </p:nvSpPr>
        <p:spPr bwMode="auto">
          <a:xfrm>
            <a:off x="609600" y="10008"/>
            <a:ext cx="80772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a:lstStyle>
          <a:p>
            <a:pPr eaLnBrk="1" hangingPunct="1">
              <a:defRPr/>
            </a:pPr>
            <a:r>
              <a:rPr lang="en-US" altLang="ja-JP" sz="2500" dirty="0" smtClean="0">
                <a:solidFill>
                  <a:srgbClr val="FFFFFF"/>
                </a:solidFill>
                <a:ea typeface="MS PGothic" charset="0"/>
                <a:cs typeface="MS PGothic" charset="0"/>
              </a:rPr>
              <a:t>Innovation Lab and Development Factory – </a:t>
            </a:r>
            <a:r>
              <a:rPr lang="en-US" altLang="ja-JP" dirty="0" smtClean="0">
                <a:solidFill>
                  <a:srgbClr val="FFFFFF"/>
                </a:solidFill>
                <a:ea typeface="MS PGothic" charset="0"/>
                <a:cs typeface="MS PGothic" charset="0"/>
              </a:rPr>
              <a:t>Accelerate Development – Transform the Enterprise at Speed, On Mass</a:t>
            </a:r>
            <a:endParaRPr lang="en-US" dirty="0" smtClean="0">
              <a:solidFill>
                <a:srgbClr val="FFFFFF"/>
              </a:solidFill>
            </a:endParaRPr>
          </a:p>
        </p:txBody>
      </p:sp>
    </p:spTree>
    <p:extLst>
      <p:ext uri="{BB962C8B-B14F-4D97-AF65-F5344CB8AC3E}">
        <p14:creationId xmlns:p14="http://schemas.microsoft.com/office/powerpoint/2010/main" val="9933943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9929" y="36345"/>
            <a:ext cx="8913306" cy="391004"/>
          </a:xfrm>
          <a:prstGeom prst="rect">
            <a:avLst/>
          </a:prstGeom>
          <a:noFill/>
          <a:ln w="9525">
            <a:noFill/>
            <a:miter lim="800000"/>
            <a:headEnd/>
            <a:tailEnd/>
          </a:ln>
        </p:spPr>
        <p:txBody>
          <a:bodyPr wrap="square" lIns="57150" tIns="28575" rIns="57150" bIns="28575">
            <a:spAutoFit/>
          </a:bodyPr>
          <a:lstStyle/>
          <a:p>
            <a:pPr defTabSz="456406" eaLnBrk="0" hangingPunct="0">
              <a:lnSpc>
                <a:spcPct val="93000"/>
              </a:lnSpc>
              <a:buClr>
                <a:srgbClr val="000000"/>
              </a:buClr>
              <a:buSzPct val="100000"/>
              <a:defRPr/>
            </a:pPr>
            <a:r>
              <a:rPr lang="en-US" sz="2300" b="1" kern="0" dirty="0" smtClean="0">
                <a:solidFill>
                  <a:srgbClr val="0070C0"/>
                </a:solidFill>
                <a:latin typeface="Calibri"/>
                <a:ea typeface="Arial Unicode MS"/>
                <a:cs typeface="Arial Unicode MS"/>
              </a:rPr>
              <a:t>Incubation Lab &amp; Development Factory</a:t>
            </a:r>
            <a:endParaRPr lang="en-US" sz="2300" b="1" kern="0" dirty="0">
              <a:solidFill>
                <a:srgbClr val="0070C0"/>
              </a:solidFill>
              <a:latin typeface="Calibri"/>
              <a:ea typeface="Arial Unicode MS"/>
              <a:cs typeface="Arial Unicode MS"/>
            </a:endParaRPr>
          </a:p>
        </p:txBody>
      </p:sp>
      <p:sp>
        <p:nvSpPr>
          <p:cNvPr id="4" name="Rectangle 3"/>
          <p:cNvSpPr txBox="1">
            <a:spLocks noChangeArrowheads="1"/>
          </p:cNvSpPr>
          <p:nvPr/>
        </p:nvSpPr>
        <p:spPr>
          <a:xfrm>
            <a:off x="95220" y="3567678"/>
            <a:ext cx="4345079" cy="3147489"/>
          </a:xfrm>
          <a:prstGeom prst="rect">
            <a:avLst/>
          </a:prstGeom>
        </p:spPr>
        <p:txBody>
          <a:bodyPr lIns="81639" tIns="40819" rIns="81639" bIns="40819">
            <a:normAutofit/>
          </a:bodyPr>
          <a:lstStyle>
            <a:lvl1pPr marL="173038" indent="-173038" algn="l" rtl="0" eaLnBrk="0" fontAlgn="base" hangingPunct="0">
              <a:spcBef>
                <a:spcPct val="50000"/>
              </a:spcBef>
              <a:spcAft>
                <a:spcPct val="0"/>
              </a:spcAft>
              <a:buClr>
                <a:schemeClr val="tx1"/>
              </a:buClr>
              <a:buFont typeface="Wingdings" charset="0"/>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ea typeface="Arial" charset="0"/>
                <a:cs typeface="+mn-cs"/>
              </a:defRPr>
            </a:lvl6pPr>
            <a:lvl7pPr marL="2454275" indent="-163513" algn="l" rtl="0" fontAlgn="base">
              <a:spcBef>
                <a:spcPct val="20000"/>
              </a:spcBef>
              <a:spcAft>
                <a:spcPct val="0"/>
              </a:spcAft>
              <a:buClr>
                <a:schemeClr val="bg1"/>
              </a:buClr>
              <a:buChar char="»"/>
              <a:defRPr sz="1600">
                <a:solidFill>
                  <a:schemeClr val="bg1"/>
                </a:solidFill>
                <a:latin typeface="+mn-lt"/>
                <a:ea typeface="Arial" charset="0"/>
                <a:cs typeface="+mn-cs"/>
              </a:defRPr>
            </a:lvl7pPr>
            <a:lvl8pPr marL="2911475" indent="-163513" algn="l" rtl="0" fontAlgn="base">
              <a:spcBef>
                <a:spcPct val="20000"/>
              </a:spcBef>
              <a:spcAft>
                <a:spcPct val="0"/>
              </a:spcAft>
              <a:buClr>
                <a:schemeClr val="bg1"/>
              </a:buClr>
              <a:buChar char="»"/>
              <a:defRPr sz="1600">
                <a:solidFill>
                  <a:schemeClr val="bg1"/>
                </a:solidFill>
                <a:latin typeface="+mn-lt"/>
                <a:ea typeface="Arial" charset="0"/>
                <a:cs typeface="+mn-cs"/>
              </a:defRPr>
            </a:lvl8pPr>
            <a:lvl9pPr marL="3368675" indent="-163513" algn="l" rtl="0" fontAlgn="base">
              <a:spcBef>
                <a:spcPct val="20000"/>
              </a:spcBef>
              <a:spcAft>
                <a:spcPct val="0"/>
              </a:spcAft>
              <a:buClr>
                <a:schemeClr val="bg1"/>
              </a:buClr>
              <a:buChar char="»"/>
              <a:defRPr sz="1600">
                <a:solidFill>
                  <a:schemeClr val="bg1"/>
                </a:solidFill>
                <a:latin typeface="+mn-lt"/>
                <a:ea typeface="Arial" charset="0"/>
                <a:cs typeface="+mn-cs"/>
              </a:defRPr>
            </a:lvl9pPr>
          </a:lstStyle>
          <a:p>
            <a:pPr defTabSz="456406" eaLnBrk="1" hangingPunct="1">
              <a:buClrTx/>
              <a:buFont typeface="Wingdings" charset="2"/>
              <a:buChar char="§"/>
              <a:defRPr/>
            </a:pPr>
            <a:r>
              <a:rPr lang="en-US" sz="1500" dirty="0" smtClean="0">
                <a:solidFill>
                  <a:srgbClr val="001934"/>
                </a:solidFill>
                <a:latin typeface="Calibri"/>
              </a:rPr>
              <a:t>New API product idea test market validation</a:t>
            </a:r>
          </a:p>
          <a:p>
            <a:pPr defTabSz="456406" eaLnBrk="1" hangingPunct="1">
              <a:buClrTx/>
              <a:buFont typeface="Wingdings" charset="2"/>
              <a:buChar char="§"/>
              <a:defRPr/>
            </a:pPr>
            <a:r>
              <a:rPr lang="en-US" sz="1500" dirty="0" smtClean="0">
                <a:solidFill>
                  <a:srgbClr val="001934"/>
                </a:solidFill>
                <a:latin typeface="Calibri"/>
              </a:rPr>
              <a:t>New System of Engagement product idea test market validation</a:t>
            </a:r>
            <a:endParaRPr lang="en-US" sz="1500" dirty="0">
              <a:solidFill>
                <a:srgbClr val="001934"/>
              </a:solidFill>
              <a:latin typeface="Calibri"/>
            </a:endParaRPr>
          </a:p>
          <a:p>
            <a:pPr defTabSz="456406" eaLnBrk="1" hangingPunct="1">
              <a:buClrTx/>
              <a:buFont typeface="Wingdings" charset="2"/>
              <a:buChar char="§"/>
              <a:defRPr/>
            </a:pPr>
            <a:r>
              <a:rPr lang="en-US" sz="1500" dirty="0" smtClean="0">
                <a:solidFill>
                  <a:srgbClr val="001934"/>
                </a:solidFill>
                <a:latin typeface="Calibri"/>
              </a:rPr>
              <a:t>Proof of concept validation</a:t>
            </a:r>
          </a:p>
          <a:p>
            <a:pPr defTabSz="456406" eaLnBrk="1" hangingPunct="1">
              <a:buClrTx/>
              <a:buFont typeface="Wingdings" charset="2"/>
              <a:buChar char="§"/>
              <a:defRPr/>
            </a:pPr>
            <a:r>
              <a:rPr lang="en-US" sz="1500" dirty="0" smtClean="0">
                <a:solidFill>
                  <a:srgbClr val="001934"/>
                </a:solidFill>
                <a:latin typeface="Calibri"/>
              </a:rPr>
              <a:t>Minimum viable product creation</a:t>
            </a:r>
          </a:p>
          <a:p>
            <a:pPr defTabSz="456406" eaLnBrk="1" hangingPunct="1">
              <a:buClrTx/>
              <a:buFont typeface="Wingdings" charset="2"/>
              <a:buChar char="§"/>
              <a:defRPr/>
            </a:pPr>
            <a:r>
              <a:rPr lang="en-US" sz="1500" dirty="0" err="1">
                <a:solidFill>
                  <a:srgbClr val="001934"/>
                </a:solidFill>
                <a:latin typeface="Calibri"/>
              </a:rPr>
              <a:t>H</a:t>
            </a:r>
            <a:r>
              <a:rPr lang="en-US" sz="1500" dirty="0" err="1" smtClean="0">
                <a:solidFill>
                  <a:srgbClr val="001934"/>
                </a:solidFill>
                <a:latin typeface="Calibri"/>
              </a:rPr>
              <a:t>ackathons</a:t>
            </a:r>
            <a:r>
              <a:rPr lang="en-US" sz="1500" dirty="0" smtClean="0">
                <a:solidFill>
                  <a:srgbClr val="001934"/>
                </a:solidFill>
                <a:latin typeface="Calibri"/>
              </a:rPr>
              <a:t> to identify new product ideas</a:t>
            </a:r>
          </a:p>
          <a:p>
            <a:pPr defTabSz="456406" eaLnBrk="1" hangingPunct="1">
              <a:buClrTx/>
              <a:buFont typeface="Wingdings" charset="2"/>
              <a:buChar char="§"/>
              <a:defRPr/>
            </a:pPr>
            <a:r>
              <a:rPr lang="en-US" sz="1500" dirty="0" smtClean="0">
                <a:solidFill>
                  <a:srgbClr val="001934"/>
                </a:solidFill>
                <a:latin typeface="Calibri"/>
              </a:rPr>
              <a:t>Rapid application change in response to market imperatives</a:t>
            </a:r>
          </a:p>
        </p:txBody>
      </p:sp>
      <p:sp>
        <p:nvSpPr>
          <p:cNvPr id="5" name="Rectangle 3"/>
          <p:cNvSpPr txBox="1">
            <a:spLocks noChangeArrowheads="1"/>
          </p:cNvSpPr>
          <p:nvPr/>
        </p:nvSpPr>
        <p:spPr>
          <a:xfrm>
            <a:off x="4440296" y="3560619"/>
            <a:ext cx="4515556" cy="3109860"/>
          </a:xfrm>
          <a:prstGeom prst="rect">
            <a:avLst/>
          </a:prstGeom>
        </p:spPr>
        <p:txBody>
          <a:bodyPr lIns="81639" tIns="40819" rIns="81639" bIns="40819">
            <a:normAutofit/>
          </a:bodyPr>
          <a:lstStyle>
            <a:lvl1pPr marL="173038" indent="-173038" algn="l" rtl="0" eaLnBrk="0" fontAlgn="base" hangingPunct="0">
              <a:spcBef>
                <a:spcPct val="50000"/>
              </a:spcBef>
              <a:spcAft>
                <a:spcPct val="0"/>
              </a:spcAft>
              <a:buClr>
                <a:schemeClr val="tx1"/>
              </a:buClr>
              <a:buFont typeface="Wingdings" charset="0"/>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ea typeface="Arial" charset="0"/>
                <a:cs typeface="+mn-cs"/>
              </a:defRPr>
            </a:lvl6pPr>
            <a:lvl7pPr marL="2454275" indent="-163513" algn="l" rtl="0" fontAlgn="base">
              <a:spcBef>
                <a:spcPct val="20000"/>
              </a:spcBef>
              <a:spcAft>
                <a:spcPct val="0"/>
              </a:spcAft>
              <a:buClr>
                <a:schemeClr val="bg1"/>
              </a:buClr>
              <a:buChar char="»"/>
              <a:defRPr sz="1600">
                <a:solidFill>
                  <a:schemeClr val="bg1"/>
                </a:solidFill>
                <a:latin typeface="+mn-lt"/>
                <a:ea typeface="Arial" charset="0"/>
                <a:cs typeface="+mn-cs"/>
              </a:defRPr>
            </a:lvl7pPr>
            <a:lvl8pPr marL="2911475" indent="-163513" algn="l" rtl="0" fontAlgn="base">
              <a:spcBef>
                <a:spcPct val="20000"/>
              </a:spcBef>
              <a:spcAft>
                <a:spcPct val="0"/>
              </a:spcAft>
              <a:buClr>
                <a:schemeClr val="bg1"/>
              </a:buClr>
              <a:buChar char="»"/>
              <a:defRPr sz="1600">
                <a:solidFill>
                  <a:schemeClr val="bg1"/>
                </a:solidFill>
                <a:latin typeface="+mn-lt"/>
                <a:ea typeface="Arial" charset="0"/>
                <a:cs typeface="+mn-cs"/>
              </a:defRPr>
            </a:lvl8pPr>
            <a:lvl9pPr marL="3368675" indent="-163513" algn="l" rtl="0" fontAlgn="base">
              <a:spcBef>
                <a:spcPct val="20000"/>
              </a:spcBef>
              <a:spcAft>
                <a:spcPct val="0"/>
              </a:spcAft>
              <a:buClr>
                <a:schemeClr val="bg1"/>
              </a:buClr>
              <a:buChar char="»"/>
              <a:defRPr sz="1600">
                <a:solidFill>
                  <a:schemeClr val="bg1"/>
                </a:solidFill>
                <a:latin typeface="+mn-lt"/>
                <a:ea typeface="Arial" charset="0"/>
                <a:cs typeface="+mn-cs"/>
              </a:defRPr>
            </a:lvl9pPr>
          </a:lstStyle>
          <a:p>
            <a:pPr defTabSz="456406" eaLnBrk="1" hangingPunct="1">
              <a:buClrTx/>
              <a:buFont typeface="Wingdings" charset="2"/>
              <a:buChar char="§"/>
              <a:defRPr/>
            </a:pPr>
            <a:r>
              <a:rPr lang="en-US" sz="1500" dirty="0" smtClean="0">
                <a:solidFill>
                  <a:srgbClr val="001934"/>
                </a:solidFill>
                <a:latin typeface="Calibri"/>
              </a:rPr>
              <a:t>Rapid environment readiness required</a:t>
            </a:r>
          </a:p>
          <a:p>
            <a:pPr defTabSz="456406" eaLnBrk="1" hangingPunct="1">
              <a:buClrTx/>
              <a:buFont typeface="Wingdings" charset="2"/>
              <a:buChar char="§"/>
              <a:defRPr/>
            </a:pPr>
            <a:r>
              <a:rPr lang="en-US" sz="1500" dirty="0" smtClean="0">
                <a:solidFill>
                  <a:srgbClr val="001934"/>
                </a:solidFill>
                <a:latin typeface="Calibri"/>
              </a:rPr>
              <a:t>Assisted Agile development</a:t>
            </a:r>
          </a:p>
          <a:p>
            <a:pPr defTabSz="456406" eaLnBrk="1" hangingPunct="1">
              <a:buClrTx/>
              <a:buFont typeface="Wingdings" charset="2"/>
              <a:buChar char="§"/>
              <a:defRPr/>
            </a:pPr>
            <a:r>
              <a:rPr lang="en-US" sz="1500" dirty="0" smtClean="0">
                <a:solidFill>
                  <a:srgbClr val="001934"/>
                </a:solidFill>
                <a:latin typeface="Calibri"/>
              </a:rPr>
              <a:t>Development teams interested in leveraging a large public, private, and proprietary services pallet</a:t>
            </a:r>
          </a:p>
          <a:p>
            <a:pPr defTabSz="456406" eaLnBrk="1" hangingPunct="1">
              <a:buClrTx/>
              <a:buFont typeface="Wingdings" charset="2"/>
              <a:buChar char="§"/>
              <a:defRPr/>
            </a:pPr>
            <a:r>
              <a:rPr lang="en-US" sz="1500" dirty="0" smtClean="0">
                <a:solidFill>
                  <a:srgbClr val="001934"/>
                </a:solidFill>
                <a:latin typeface="Calibri"/>
              </a:rPr>
              <a:t>Rapid continuous development and delivery</a:t>
            </a:r>
          </a:p>
          <a:p>
            <a:pPr defTabSz="456406" eaLnBrk="1" hangingPunct="1">
              <a:buClrTx/>
              <a:buFont typeface="Wingdings" charset="2"/>
              <a:buChar char="§"/>
              <a:defRPr/>
            </a:pPr>
            <a:r>
              <a:rPr lang="en-US" sz="1500" dirty="0" smtClean="0">
                <a:solidFill>
                  <a:srgbClr val="001934"/>
                </a:solidFill>
                <a:latin typeface="Calibri"/>
              </a:rPr>
              <a:t>Standardized development environment with reusable assets</a:t>
            </a:r>
          </a:p>
          <a:p>
            <a:pPr defTabSz="456406" eaLnBrk="1" hangingPunct="1">
              <a:buClrTx/>
              <a:buFont typeface="Wingdings" charset="2"/>
              <a:buChar char="§"/>
              <a:defRPr/>
            </a:pPr>
            <a:r>
              <a:rPr lang="en-US" sz="1500" dirty="0" smtClean="0">
                <a:solidFill>
                  <a:srgbClr val="001934"/>
                </a:solidFill>
                <a:latin typeface="Calibri"/>
              </a:rPr>
              <a:t>Isolated environment to minimize enterprise risk</a:t>
            </a:r>
          </a:p>
        </p:txBody>
      </p:sp>
      <p:sp>
        <p:nvSpPr>
          <p:cNvPr id="6" name="Title 1"/>
          <p:cNvSpPr txBox="1">
            <a:spLocks/>
          </p:cNvSpPr>
          <p:nvPr/>
        </p:nvSpPr>
        <p:spPr bwMode="auto">
          <a:xfrm>
            <a:off x="312329" y="2904293"/>
            <a:ext cx="3478856" cy="391004"/>
          </a:xfrm>
          <a:prstGeom prst="rect">
            <a:avLst/>
          </a:prstGeom>
          <a:noFill/>
          <a:ln w="9525">
            <a:noFill/>
            <a:miter lim="800000"/>
            <a:headEnd/>
            <a:tailEnd/>
          </a:ln>
        </p:spPr>
        <p:txBody>
          <a:bodyPr wrap="square" lIns="57150" tIns="28575" rIns="57150" bIns="28575">
            <a:spAutoFit/>
          </a:bodyPr>
          <a:lstStyle/>
          <a:p>
            <a:pPr defTabSz="456406" eaLnBrk="0" hangingPunct="0">
              <a:lnSpc>
                <a:spcPct val="93000"/>
              </a:lnSpc>
              <a:buClr>
                <a:srgbClr val="000000"/>
              </a:buClr>
              <a:buSzPct val="100000"/>
              <a:defRPr/>
            </a:pPr>
            <a:r>
              <a:rPr lang="en-US" sz="2300" b="1" kern="0" dirty="0" smtClean="0">
                <a:solidFill>
                  <a:srgbClr val="0070C0"/>
                </a:solidFill>
                <a:latin typeface="Calibri"/>
                <a:ea typeface="Arial Unicode MS"/>
                <a:cs typeface="Arial Unicode MS"/>
              </a:rPr>
              <a:t>Primary Use Cases</a:t>
            </a:r>
            <a:endParaRPr lang="en-US" sz="2300" b="1" kern="0" dirty="0">
              <a:solidFill>
                <a:srgbClr val="0070C0"/>
              </a:solidFill>
              <a:latin typeface="Calibri"/>
              <a:ea typeface="Arial Unicode MS"/>
              <a:cs typeface="Arial Unicode MS"/>
            </a:endParaRPr>
          </a:p>
        </p:txBody>
      </p:sp>
      <p:sp>
        <p:nvSpPr>
          <p:cNvPr id="7" name="Title 1"/>
          <p:cNvSpPr txBox="1">
            <a:spLocks/>
          </p:cNvSpPr>
          <p:nvPr/>
        </p:nvSpPr>
        <p:spPr bwMode="auto">
          <a:xfrm>
            <a:off x="4440296" y="2905517"/>
            <a:ext cx="3697108" cy="391004"/>
          </a:xfrm>
          <a:prstGeom prst="rect">
            <a:avLst/>
          </a:prstGeom>
          <a:noFill/>
          <a:ln w="9525">
            <a:noFill/>
            <a:miter lim="800000"/>
            <a:headEnd/>
            <a:tailEnd/>
          </a:ln>
        </p:spPr>
        <p:txBody>
          <a:bodyPr wrap="square" lIns="57150" tIns="28575" rIns="57150" bIns="28575">
            <a:spAutoFit/>
          </a:bodyPr>
          <a:lstStyle/>
          <a:p>
            <a:pPr defTabSz="456406" eaLnBrk="0" hangingPunct="0">
              <a:lnSpc>
                <a:spcPct val="93000"/>
              </a:lnSpc>
              <a:buClr>
                <a:srgbClr val="000000"/>
              </a:buClr>
              <a:buSzPct val="100000"/>
              <a:defRPr/>
            </a:pPr>
            <a:r>
              <a:rPr lang="en-US" sz="2300" b="1" kern="0" dirty="0" smtClean="0">
                <a:solidFill>
                  <a:srgbClr val="0070C0"/>
                </a:solidFill>
                <a:latin typeface="Calibri"/>
                <a:ea typeface="Arial Unicode MS"/>
                <a:cs typeface="Arial Unicode MS"/>
              </a:rPr>
              <a:t>Project Characteristics</a:t>
            </a:r>
            <a:endParaRPr lang="en-US" sz="2300" b="1" kern="0" dirty="0">
              <a:solidFill>
                <a:srgbClr val="0070C0"/>
              </a:solidFill>
              <a:latin typeface="Calibri"/>
              <a:ea typeface="Arial Unicode MS"/>
              <a:cs typeface="Arial Unicode MS"/>
            </a:endParaRPr>
          </a:p>
        </p:txBody>
      </p:sp>
      <p:sp>
        <p:nvSpPr>
          <p:cNvPr id="8" name="Rectangle 3"/>
          <p:cNvSpPr txBox="1">
            <a:spLocks noChangeArrowheads="1"/>
          </p:cNvSpPr>
          <p:nvPr/>
        </p:nvSpPr>
        <p:spPr>
          <a:xfrm>
            <a:off x="21135" y="571796"/>
            <a:ext cx="9048784" cy="2081093"/>
          </a:xfrm>
          <a:prstGeom prst="rect">
            <a:avLst/>
          </a:prstGeom>
        </p:spPr>
        <p:txBody>
          <a:bodyPr lIns="81639" tIns="40819" rIns="81639" bIns="40819">
            <a:normAutofit/>
          </a:bodyPr>
          <a:lstStyle>
            <a:lvl1pPr marL="173038" indent="-173038" algn="l" rtl="0" eaLnBrk="0" fontAlgn="base" hangingPunct="0">
              <a:spcBef>
                <a:spcPct val="50000"/>
              </a:spcBef>
              <a:spcAft>
                <a:spcPct val="0"/>
              </a:spcAft>
              <a:buClr>
                <a:schemeClr val="tx1"/>
              </a:buClr>
              <a:buFont typeface="Wingdings" charset="0"/>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ea typeface="Arial" charset="0"/>
                <a:cs typeface="+mn-cs"/>
              </a:defRPr>
            </a:lvl6pPr>
            <a:lvl7pPr marL="2454275" indent="-163513" algn="l" rtl="0" fontAlgn="base">
              <a:spcBef>
                <a:spcPct val="20000"/>
              </a:spcBef>
              <a:spcAft>
                <a:spcPct val="0"/>
              </a:spcAft>
              <a:buClr>
                <a:schemeClr val="bg1"/>
              </a:buClr>
              <a:buChar char="»"/>
              <a:defRPr sz="1600">
                <a:solidFill>
                  <a:schemeClr val="bg1"/>
                </a:solidFill>
                <a:latin typeface="+mn-lt"/>
                <a:ea typeface="Arial" charset="0"/>
                <a:cs typeface="+mn-cs"/>
              </a:defRPr>
            </a:lvl7pPr>
            <a:lvl8pPr marL="2911475" indent="-163513" algn="l" rtl="0" fontAlgn="base">
              <a:spcBef>
                <a:spcPct val="20000"/>
              </a:spcBef>
              <a:spcAft>
                <a:spcPct val="0"/>
              </a:spcAft>
              <a:buClr>
                <a:schemeClr val="bg1"/>
              </a:buClr>
              <a:buChar char="»"/>
              <a:defRPr sz="1600">
                <a:solidFill>
                  <a:schemeClr val="bg1"/>
                </a:solidFill>
                <a:latin typeface="+mn-lt"/>
                <a:ea typeface="Arial" charset="0"/>
                <a:cs typeface="+mn-cs"/>
              </a:defRPr>
            </a:lvl8pPr>
            <a:lvl9pPr marL="3368675" indent="-163513" algn="l" rtl="0" fontAlgn="base">
              <a:spcBef>
                <a:spcPct val="20000"/>
              </a:spcBef>
              <a:spcAft>
                <a:spcPct val="0"/>
              </a:spcAft>
              <a:buClr>
                <a:schemeClr val="bg1"/>
              </a:buClr>
              <a:buChar char="»"/>
              <a:defRPr sz="1600">
                <a:solidFill>
                  <a:schemeClr val="bg1"/>
                </a:solidFill>
                <a:latin typeface="+mn-lt"/>
                <a:ea typeface="Arial" charset="0"/>
                <a:cs typeface="+mn-cs"/>
              </a:defRPr>
            </a:lvl9pPr>
          </a:lstStyle>
          <a:p>
            <a:pPr defTabSz="456406" eaLnBrk="1" hangingPunct="1">
              <a:buClrTx/>
              <a:buFont typeface="Wingdings" charset="2"/>
              <a:buChar char="§"/>
              <a:defRPr/>
            </a:pPr>
            <a:r>
              <a:rPr lang="en-US" sz="1500" dirty="0">
                <a:solidFill>
                  <a:srgbClr val="001934"/>
                </a:solidFill>
                <a:latin typeface="Calibri"/>
              </a:rPr>
              <a:t>A Pre development environment </a:t>
            </a:r>
            <a:r>
              <a:rPr lang="en-US" sz="1500" dirty="0" smtClean="0">
                <a:solidFill>
                  <a:srgbClr val="001934"/>
                </a:solidFill>
                <a:latin typeface="Calibri"/>
              </a:rPr>
              <a:t>to create, </a:t>
            </a:r>
            <a:r>
              <a:rPr lang="en-US" sz="1500" dirty="0">
                <a:solidFill>
                  <a:srgbClr val="001934"/>
                </a:solidFill>
                <a:latin typeface="Calibri"/>
              </a:rPr>
              <a:t>improve, transform and maintain new and existing </a:t>
            </a:r>
            <a:r>
              <a:rPr lang="en-US" sz="1500" dirty="0" smtClean="0">
                <a:solidFill>
                  <a:srgbClr val="001934"/>
                </a:solidFill>
                <a:latin typeface="Calibri"/>
              </a:rPr>
              <a:t>products then advance the product to leverage iterative build factory.</a:t>
            </a:r>
            <a:endParaRPr lang="en-US" sz="1500" dirty="0">
              <a:solidFill>
                <a:srgbClr val="001934"/>
              </a:solidFill>
              <a:latin typeface="Calibri"/>
            </a:endParaRPr>
          </a:p>
          <a:p>
            <a:pPr defTabSz="456406" eaLnBrk="1" hangingPunct="1">
              <a:buClrTx/>
              <a:buFont typeface="Wingdings" charset="2"/>
              <a:buChar char="§"/>
              <a:defRPr/>
            </a:pPr>
            <a:r>
              <a:rPr lang="en-US" sz="1500" i="1" dirty="0">
                <a:solidFill>
                  <a:srgbClr val="FF6600"/>
                </a:solidFill>
                <a:latin typeface="Calibri"/>
              </a:rPr>
              <a:t>Process - </a:t>
            </a:r>
            <a:r>
              <a:rPr lang="en-US" sz="1400" dirty="0">
                <a:solidFill>
                  <a:srgbClr val="001934"/>
                </a:solidFill>
                <a:latin typeface="Calibri"/>
              </a:rPr>
              <a:t>Built on Agile and Lean methods enabling fast Discovery, </a:t>
            </a:r>
            <a:r>
              <a:rPr lang="en-US" sz="1400" dirty="0" smtClean="0">
                <a:solidFill>
                  <a:srgbClr val="001934"/>
                </a:solidFill>
                <a:latin typeface="Calibri"/>
              </a:rPr>
              <a:t>Successes, Failures</a:t>
            </a:r>
            <a:r>
              <a:rPr lang="en-US" sz="1400" dirty="0">
                <a:solidFill>
                  <a:srgbClr val="001934"/>
                </a:solidFill>
                <a:latin typeface="Calibri"/>
              </a:rPr>
              <a:t>, </a:t>
            </a:r>
            <a:r>
              <a:rPr lang="en-US" sz="1400" dirty="0" smtClean="0">
                <a:solidFill>
                  <a:srgbClr val="001934"/>
                </a:solidFill>
                <a:latin typeface="Calibri"/>
              </a:rPr>
              <a:t>Learning </a:t>
            </a:r>
            <a:r>
              <a:rPr lang="en-US" sz="1400" dirty="0">
                <a:solidFill>
                  <a:srgbClr val="001934"/>
                </a:solidFill>
                <a:latin typeface="Calibri"/>
              </a:rPr>
              <a:t>and </a:t>
            </a:r>
            <a:r>
              <a:rPr lang="en-US" sz="1400" dirty="0" smtClean="0">
                <a:solidFill>
                  <a:srgbClr val="001934"/>
                </a:solidFill>
                <a:latin typeface="Calibri"/>
              </a:rPr>
              <a:t>Recoveries</a:t>
            </a:r>
            <a:endParaRPr lang="en-US" sz="1400" dirty="0">
              <a:solidFill>
                <a:srgbClr val="001934"/>
              </a:solidFill>
              <a:latin typeface="Calibri"/>
            </a:endParaRPr>
          </a:p>
          <a:p>
            <a:pPr defTabSz="456406" eaLnBrk="1" hangingPunct="1">
              <a:buClrTx/>
              <a:buFont typeface="Wingdings" charset="2"/>
              <a:buChar char="§"/>
              <a:defRPr/>
            </a:pPr>
            <a:r>
              <a:rPr lang="en-US" sz="1500" i="1" dirty="0" smtClean="0">
                <a:solidFill>
                  <a:srgbClr val="FF6600"/>
                </a:solidFill>
                <a:latin typeface="Calibri"/>
              </a:rPr>
              <a:t>People -</a:t>
            </a:r>
            <a:r>
              <a:rPr lang="en-US" sz="1400" i="1" dirty="0" smtClean="0">
                <a:solidFill>
                  <a:srgbClr val="FF6600"/>
                </a:solidFill>
                <a:latin typeface="Calibri"/>
              </a:rPr>
              <a:t> </a:t>
            </a:r>
            <a:r>
              <a:rPr lang="en-US" sz="1400" dirty="0">
                <a:solidFill>
                  <a:srgbClr val="001934"/>
                </a:solidFill>
                <a:latin typeface="Calibri"/>
              </a:rPr>
              <a:t>Product Dedicated Teams that work in well defined sprints enabled by the shared services of the Lab</a:t>
            </a:r>
          </a:p>
          <a:p>
            <a:pPr defTabSz="456406" eaLnBrk="1" hangingPunct="1">
              <a:buClrTx/>
              <a:buFont typeface="Wingdings" charset="2"/>
              <a:buChar char="§"/>
              <a:defRPr/>
            </a:pPr>
            <a:r>
              <a:rPr lang="en-US" sz="1500" i="1" dirty="0" smtClean="0">
                <a:solidFill>
                  <a:srgbClr val="FF6600"/>
                </a:solidFill>
                <a:latin typeface="Calibri"/>
              </a:rPr>
              <a:t>Technology -</a:t>
            </a:r>
            <a:r>
              <a:rPr lang="en-US" sz="1400" i="1" dirty="0" smtClean="0">
                <a:solidFill>
                  <a:srgbClr val="FF6600"/>
                </a:solidFill>
                <a:latin typeface="Calibri"/>
              </a:rPr>
              <a:t> </a:t>
            </a:r>
            <a:r>
              <a:rPr lang="en-US" sz="1400" dirty="0">
                <a:solidFill>
                  <a:srgbClr val="001934"/>
                </a:solidFill>
                <a:latin typeface="Calibri"/>
              </a:rPr>
              <a:t>An </a:t>
            </a:r>
            <a:r>
              <a:rPr lang="en-US" sz="1400" dirty="0" smtClean="0">
                <a:solidFill>
                  <a:srgbClr val="001934"/>
                </a:solidFill>
                <a:latin typeface="Calibri"/>
              </a:rPr>
              <a:t>Development Factor Isolated </a:t>
            </a:r>
            <a:r>
              <a:rPr lang="en-US" sz="1400" dirty="0">
                <a:solidFill>
                  <a:srgbClr val="001934"/>
                </a:solidFill>
                <a:latin typeface="Calibri"/>
              </a:rPr>
              <a:t>from the </a:t>
            </a:r>
            <a:r>
              <a:rPr lang="en-US" sz="1400" dirty="0" smtClean="0">
                <a:solidFill>
                  <a:srgbClr val="001934"/>
                </a:solidFill>
                <a:latin typeface="Calibri"/>
              </a:rPr>
              <a:t>encumbrances of the customers legacy enterprise &amp; road blocks</a:t>
            </a:r>
            <a:endParaRPr lang="en-US" sz="1400" i="1" dirty="0">
              <a:solidFill>
                <a:srgbClr val="FF6600"/>
              </a:solidFill>
              <a:latin typeface="Calibri"/>
            </a:endParaRPr>
          </a:p>
        </p:txBody>
      </p:sp>
      <p:pic>
        <p:nvPicPr>
          <p:cNvPr id="9" name="Picture 8"/>
          <p:cNvPicPr>
            <a:picLocks noChangeAspect="1"/>
          </p:cNvPicPr>
          <p:nvPr/>
        </p:nvPicPr>
        <p:blipFill>
          <a:blip r:embed="rId2"/>
          <a:stretch>
            <a:fillRect/>
          </a:stretch>
        </p:blipFill>
        <p:spPr>
          <a:xfrm>
            <a:off x="7598120" y="2209800"/>
            <a:ext cx="1545880" cy="1375373"/>
          </a:xfrm>
          <a:prstGeom prst="rect">
            <a:avLst/>
          </a:prstGeom>
        </p:spPr>
      </p:pic>
    </p:spTree>
    <p:extLst>
      <p:ext uri="{BB962C8B-B14F-4D97-AF65-F5344CB8AC3E}">
        <p14:creationId xmlns:p14="http://schemas.microsoft.com/office/powerpoint/2010/main" val="2682529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Bi-modal and Two (N?) Speed Architecture</a:t>
            </a:r>
            <a:endParaRPr lang="en-US" dirty="0">
              <a:solidFill>
                <a:srgbClr val="000000"/>
              </a:solidFill>
            </a:endParaRPr>
          </a:p>
        </p:txBody>
      </p:sp>
      <p:sp>
        <p:nvSpPr>
          <p:cNvPr id="3" name="Content Placeholder 2"/>
          <p:cNvSpPr>
            <a:spLocks noGrp="1"/>
          </p:cNvSpPr>
          <p:nvPr>
            <p:ph sz="half" idx="4294967295"/>
          </p:nvPr>
        </p:nvSpPr>
        <p:spPr>
          <a:xfrm>
            <a:off x="152400" y="838200"/>
            <a:ext cx="8706098" cy="1981199"/>
          </a:xfrm>
        </p:spPr>
        <p:txBody>
          <a:bodyPr>
            <a:normAutofit fontScale="92500" lnSpcReduction="20000"/>
          </a:bodyPr>
          <a:lstStyle/>
          <a:p>
            <a:r>
              <a:rPr lang="en-US" sz="1900" b="1" i="1" dirty="0"/>
              <a:t>Bimodal IT</a:t>
            </a:r>
            <a:r>
              <a:rPr lang="en-US" i="1" dirty="0"/>
              <a:t>, </a:t>
            </a:r>
            <a:r>
              <a:rPr lang="en-US" sz="1700" i="1" dirty="0"/>
              <a:t>a combination of old-style and modern IT </a:t>
            </a:r>
            <a:r>
              <a:rPr lang="en-US" sz="1700" i="1" dirty="0" smtClean="0"/>
              <a:t>practices </a:t>
            </a:r>
            <a:r>
              <a:rPr lang="en-US" sz="1700" dirty="0" smtClean="0"/>
              <a:t>is </a:t>
            </a:r>
            <a:r>
              <a:rPr lang="en-US" sz="1700" dirty="0"/>
              <a:t>a prescriptive organization model for IT organizations which has two separate flavors</a:t>
            </a:r>
            <a:r>
              <a:rPr lang="en-US" sz="1700" dirty="0" smtClean="0"/>
              <a:t>: </a:t>
            </a:r>
            <a:endParaRPr lang="en-US" sz="1700" dirty="0"/>
          </a:p>
          <a:p>
            <a:pPr lvl="1"/>
            <a:r>
              <a:rPr lang="en-US" sz="1700" dirty="0" smtClean="0"/>
              <a:t>Type </a:t>
            </a:r>
            <a:r>
              <a:rPr lang="en-US" sz="1700" dirty="0"/>
              <a:t>1 is traditional IT, focused on stability and efficiency, </a:t>
            </a:r>
          </a:p>
          <a:p>
            <a:pPr lvl="1"/>
            <a:r>
              <a:rPr lang="en-US" sz="1700" dirty="0" smtClean="0"/>
              <a:t>Type </a:t>
            </a:r>
            <a:r>
              <a:rPr lang="en-US" sz="1700" dirty="0"/>
              <a:t>2 is an experimental, agile organization focused on time-to-market, rapid application evolution, and, in particular, tight alignment with business units.</a:t>
            </a:r>
            <a:r>
              <a:rPr lang="en-US" sz="1700" dirty="0" smtClean="0"/>
              <a:t> </a:t>
            </a:r>
          </a:p>
          <a:p>
            <a:r>
              <a:rPr lang="en-US" sz="1900" b="1" i="1" dirty="0" smtClean="0"/>
              <a:t>Two speed architecture</a:t>
            </a:r>
            <a:r>
              <a:rPr lang="en-US" i="1" dirty="0" smtClean="0"/>
              <a:t>, </a:t>
            </a:r>
            <a:r>
              <a:rPr lang="en-US" sz="1800" dirty="0" smtClean="0"/>
              <a:t>implies </a:t>
            </a:r>
            <a:r>
              <a:rPr lang="en-US" sz="1800" dirty="0"/>
              <a:t>a fast-speed, customer centric front end (e.g., system of engagement) running alongside a slow-speed, transaction focused legacy back end (e.g., system of record). </a:t>
            </a:r>
            <a:endParaRPr lang="en-US" dirty="0" smtClean="0"/>
          </a:p>
        </p:txBody>
      </p:sp>
      <p:sp>
        <p:nvSpPr>
          <p:cNvPr id="7" name="Slide Number Placeholder 6"/>
          <p:cNvSpPr>
            <a:spLocks noGrp="1"/>
          </p:cNvSpPr>
          <p:nvPr>
            <p:ph type="sldNum" sz="quarter" idx="11"/>
          </p:nvPr>
        </p:nvSpPr>
        <p:spPr/>
        <p:txBody>
          <a:bodyPr/>
          <a:lstStyle/>
          <a:p>
            <a:fld id="{0EA32F76-B894-0043-9AC3-CA448F3B1387}" type="slidenum">
              <a:rPr lang="en-US" smtClean="0"/>
              <a:pPr/>
              <a:t>3</a:t>
            </a:fld>
            <a:endParaRPr lang="en-US"/>
          </a:p>
        </p:txBody>
      </p:sp>
      <p:sp>
        <p:nvSpPr>
          <p:cNvPr id="8" name="Footer Placeholder 7"/>
          <p:cNvSpPr>
            <a:spLocks noGrp="1"/>
          </p:cNvSpPr>
          <p:nvPr>
            <p:ph type="ftr" sz="quarter" idx="10"/>
          </p:nvPr>
        </p:nvSpPr>
        <p:spPr>
          <a:xfrm>
            <a:off x="1752601" y="6492875"/>
            <a:ext cx="4647604" cy="365125"/>
          </a:xfrm>
        </p:spPr>
        <p:txBody>
          <a:bodyPr/>
          <a:lstStyle/>
          <a:p>
            <a:r>
              <a:rPr lang="en-US" dirty="0" smtClean="0"/>
              <a:t>Banking and Financial Markets Workshop</a:t>
            </a:r>
            <a:endParaRPr lang="en-US" dirty="0"/>
          </a:p>
        </p:txBody>
      </p:sp>
      <p:sp>
        <p:nvSpPr>
          <p:cNvPr id="6" name="TextBox 5"/>
          <p:cNvSpPr txBox="1"/>
          <p:nvPr/>
        </p:nvSpPr>
        <p:spPr>
          <a:xfrm>
            <a:off x="1066800" y="6248400"/>
            <a:ext cx="5959386" cy="369332"/>
          </a:xfrm>
          <a:prstGeom prst="rect">
            <a:avLst/>
          </a:prstGeom>
          <a:noFill/>
        </p:spPr>
        <p:txBody>
          <a:bodyPr wrap="none" rtlCol="0">
            <a:spAutoFit/>
          </a:bodyPr>
          <a:lstStyle/>
          <a:p>
            <a:r>
              <a:rPr lang="en-US" b="1" i="1" dirty="0" smtClean="0">
                <a:solidFill>
                  <a:schemeClr val="bg1">
                    <a:lumMod val="50000"/>
                  </a:schemeClr>
                </a:solidFill>
              </a:rPr>
              <a:t>The interface needs thought!  Expect gears to grind.  </a:t>
            </a:r>
            <a:endParaRPr lang="en-US" b="1" i="1" dirty="0">
              <a:solidFill>
                <a:schemeClr val="bg1">
                  <a:lumMod val="50000"/>
                </a:schemeClr>
              </a:solidFill>
            </a:endParaRPr>
          </a:p>
        </p:txBody>
      </p:sp>
      <p:pic>
        <p:nvPicPr>
          <p:cNvPr id="9" name="Picture 4" descr="Bimodal IT Colo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249" y="4418795"/>
            <a:ext cx="2843951" cy="190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txBox="1">
            <a:spLocks/>
          </p:cNvSpPr>
          <p:nvPr/>
        </p:nvSpPr>
        <p:spPr>
          <a:xfrm>
            <a:off x="228600" y="2895600"/>
            <a:ext cx="3651047" cy="2286000"/>
          </a:xfrm>
          <a:prstGeom prst="rect">
            <a:avLst/>
          </a:prstGeom>
        </p:spPr>
        <p:txBody>
          <a:bodyPr/>
          <a:lstStyle>
            <a:lvl1pPr marL="173038" indent="-173038" algn="l" rtl="0" eaLnBrk="0" fontAlgn="base" hangingPunct="0">
              <a:spcBef>
                <a:spcPct val="50000"/>
              </a:spcBef>
              <a:spcAft>
                <a:spcPct val="0"/>
              </a:spcAft>
              <a:buClr>
                <a:schemeClr val="tx1"/>
              </a:buClr>
              <a:buFont typeface="Wingdings" charset="0"/>
              <a:buChar char="§"/>
              <a:defRPr sz="1600" kern="1200">
                <a:solidFill>
                  <a:schemeClr val="tx1"/>
                </a:solidFill>
                <a:latin typeface="+mn-lt"/>
                <a:ea typeface="ＭＳ Ｐゴシック" charset="0"/>
                <a:cs typeface="+mn-cs"/>
              </a:defRPr>
            </a:lvl1pPr>
            <a:lvl2pPr marL="509588" indent="-163513" algn="l" rtl="0" eaLnBrk="0" fontAlgn="base" hangingPunct="0">
              <a:spcBef>
                <a:spcPct val="0"/>
              </a:spcBef>
              <a:spcAft>
                <a:spcPct val="0"/>
              </a:spcAft>
              <a:buClr>
                <a:schemeClr val="tx1"/>
              </a:buClr>
              <a:buFont typeface="Arial" charset="0"/>
              <a:buChar char="–"/>
              <a:defRPr sz="1600" kern="1200">
                <a:solidFill>
                  <a:schemeClr val="tx1"/>
                </a:solidFill>
                <a:latin typeface="+mn-lt"/>
                <a:ea typeface="Arial" charset="0"/>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Arial" charset="0"/>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en-US" sz="1400" dirty="0" smtClean="0"/>
              <a:t> </a:t>
            </a:r>
            <a:r>
              <a:rPr lang="en-US" dirty="0" smtClean="0"/>
              <a:t>In bimodal IT the CEOs or CIOs might be so tired of how poorly their IT organizations are performing that they’re setting up separate organizations to pursue new opportunities is consistent with pursuing bimodal IT.</a:t>
            </a:r>
          </a:p>
        </p:txBody>
      </p:sp>
      <p:sp>
        <p:nvSpPr>
          <p:cNvPr id="11" name="Content Placeholder 2"/>
          <p:cNvSpPr txBox="1">
            <a:spLocks/>
          </p:cNvSpPr>
          <p:nvPr/>
        </p:nvSpPr>
        <p:spPr bwMode="auto">
          <a:xfrm>
            <a:off x="4648200" y="2895600"/>
            <a:ext cx="445922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45720" rIns="45720"/>
          <a:lstStyle>
            <a:lvl1pPr marL="192088" indent="-192088" algn="l" rtl="0" fontAlgn="base">
              <a:lnSpc>
                <a:spcPct val="104000"/>
              </a:lnSpc>
              <a:spcBef>
                <a:spcPct val="20000"/>
              </a:spcBef>
              <a:spcAft>
                <a:spcPct val="0"/>
              </a:spcAft>
              <a:buClr>
                <a:schemeClr val="accent1"/>
              </a:buClr>
              <a:buFont typeface="Wingdings" charset="0"/>
              <a:buChar char="§"/>
              <a:defRPr>
                <a:solidFill>
                  <a:schemeClr val="tx1"/>
                </a:solidFill>
                <a:latin typeface="+mn-lt"/>
                <a:ea typeface="+mn-ea"/>
                <a:cs typeface="+mn-cs"/>
              </a:defRPr>
            </a:lvl1pPr>
            <a:lvl2pPr marL="463550" indent="-185738" algn="l" rtl="0" fontAlgn="base">
              <a:lnSpc>
                <a:spcPct val="104000"/>
              </a:lnSpc>
              <a:spcBef>
                <a:spcPct val="20000"/>
              </a:spcBef>
              <a:spcAft>
                <a:spcPct val="0"/>
              </a:spcAft>
              <a:buClr>
                <a:schemeClr val="accent1"/>
              </a:buClr>
              <a:buSzPct val="70000"/>
              <a:buFont typeface="SimSun" charset="0"/>
              <a:buChar char="-"/>
              <a:defRPr sz="1600">
                <a:solidFill>
                  <a:schemeClr val="tx1"/>
                </a:solidFill>
                <a:latin typeface="+mn-lt"/>
                <a:ea typeface="Arial" charset="0"/>
                <a:cs typeface="+mn-cs"/>
              </a:defRPr>
            </a:lvl2pPr>
            <a:lvl3pPr marL="768350" indent="-193675" algn="l" rtl="0" fontAlgn="base">
              <a:lnSpc>
                <a:spcPct val="104000"/>
              </a:lnSpc>
              <a:spcBef>
                <a:spcPct val="20000"/>
              </a:spcBef>
              <a:spcAft>
                <a:spcPct val="0"/>
              </a:spcAft>
              <a:buClr>
                <a:schemeClr val="accent1"/>
              </a:buClr>
              <a:buFont typeface="Wingdings" charset="0"/>
              <a:buChar char="§"/>
              <a:defRPr sz="1400">
                <a:solidFill>
                  <a:schemeClr val="tx1"/>
                </a:solidFill>
                <a:latin typeface="+mn-lt"/>
                <a:ea typeface="Arial" charset="0"/>
                <a:cs typeface="+mn-cs"/>
              </a:defRPr>
            </a:lvl3pPr>
            <a:lvl4pPr marL="1052513" indent="-180975" algn="l" rtl="0" fontAlgn="base">
              <a:lnSpc>
                <a:spcPct val="104000"/>
              </a:lnSpc>
              <a:spcBef>
                <a:spcPct val="20000"/>
              </a:spcBef>
              <a:spcAft>
                <a:spcPct val="0"/>
              </a:spcAft>
              <a:buClr>
                <a:schemeClr val="accent1"/>
              </a:buClr>
              <a:buFont typeface="SimSun" charset="0"/>
              <a:buChar char="-"/>
              <a:defRPr sz="1200">
                <a:solidFill>
                  <a:schemeClr val="tx1"/>
                </a:solidFill>
                <a:latin typeface="+mn-lt"/>
                <a:ea typeface="Arial" charset="0"/>
                <a:cs typeface="+mn-cs"/>
              </a:defRPr>
            </a:lvl4pPr>
            <a:lvl5pPr marL="1381125" indent="-146050" algn="l" rtl="0" fontAlgn="base">
              <a:lnSpc>
                <a:spcPct val="104000"/>
              </a:lnSpc>
              <a:spcBef>
                <a:spcPct val="20000"/>
              </a:spcBef>
              <a:spcAft>
                <a:spcPct val="0"/>
              </a:spcAft>
              <a:buClr>
                <a:schemeClr val="accent1"/>
              </a:buClr>
              <a:buFont typeface="Wingdings" charset="0"/>
              <a:buChar char="§"/>
              <a:defRPr sz="1000">
                <a:solidFill>
                  <a:schemeClr val="tx1"/>
                </a:solidFill>
                <a:latin typeface="+mn-lt"/>
                <a:ea typeface="Arial" charset="0"/>
                <a:cs typeface="+mn-cs"/>
              </a:defRPr>
            </a:lvl5pPr>
            <a:lvl6pPr marL="1838325" indent="-146050" algn="l" rtl="0" fontAlgn="base">
              <a:lnSpc>
                <a:spcPct val="104000"/>
              </a:lnSpc>
              <a:spcBef>
                <a:spcPct val="20000"/>
              </a:spcBef>
              <a:spcAft>
                <a:spcPct val="0"/>
              </a:spcAft>
              <a:buClr>
                <a:schemeClr val="accent1"/>
              </a:buClr>
              <a:buFont typeface="Wingdings" charset="0"/>
              <a:buChar char="§"/>
              <a:defRPr sz="1000">
                <a:solidFill>
                  <a:schemeClr val="tx1"/>
                </a:solidFill>
                <a:latin typeface="+mn-lt"/>
                <a:ea typeface="Arial" charset="0"/>
                <a:cs typeface="+mn-cs"/>
              </a:defRPr>
            </a:lvl6pPr>
            <a:lvl7pPr marL="2295525" indent="-146050" algn="l" rtl="0" fontAlgn="base">
              <a:lnSpc>
                <a:spcPct val="104000"/>
              </a:lnSpc>
              <a:spcBef>
                <a:spcPct val="20000"/>
              </a:spcBef>
              <a:spcAft>
                <a:spcPct val="0"/>
              </a:spcAft>
              <a:buClr>
                <a:schemeClr val="accent1"/>
              </a:buClr>
              <a:buFont typeface="Wingdings" charset="0"/>
              <a:buChar char="§"/>
              <a:defRPr sz="1000">
                <a:solidFill>
                  <a:schemeClr val="tx1"/>
                </a:solidFill>
                <a:latin typeface="+mn-lt"/>
                <a:ea typeface="Arial" charset="0"/>
                <a:cs typeface="+mn-cs"/>
              </a:defRPr>
            </a:lvl7pPr>
            <a:lvl8pPr marL="2752725" indent="-146050" algn="l" rtl="0" fontAlgn="base">
              <a:lnSpc>
                <a:spcPct val="104000"/>
              </a:lnSpc>
              <a:spcBef>
                <a:spcPct val="20000"/>
              </a:spcBef>
              <a:spcAft>
                <a:spcPct val="0"/>
              </a:spcAft>
              <a:buClr>
                <a:schemeClr val="accent1"/>
              </a:buClr>
              <a:buFont typeface="Wingdings" charset="0"/>
              <a:buChar char="§"/>
              <a:defRPr sz="1000">
                <a:solidFill>
                  <a:schemeClr val="tx1"/>
                </a:solidFill>
                <a:latin typeface="+mn-lt"/>
                <a:ea typeface="Arial" charset="0"/>
                <a:cs typeface="+mn-cs"/>
              </a:defRPr>
            </a:lvl8pPr>
            <a:lvl9pPr marL="3209925" indent="-146050" algn="l" rtl="0" fontAlgn="base">
              <a:lnSpc>
                <a:spcPct val="104000"/>
              </a:lnSpc>
              <a:spcBef>
                <a:spcPct val="20000"/>
              </a:spcBef>
              <a:spcAft>
                <a:spcPct val="0"/>
              </a:spcAft>
              <a:buClr>
                <a:schemeClr val="accent1"/>
              </a:buClr>
              <a:buFont typeface="Wingdings" charset="0"/>
              <a:buChar char="§"/>
              <a:defRPr sz="1000">
                <a:solidFill>
                  <a:schemeClr val="tx1"/>
                </a:solidFill>
                <a:latin typeface="+mn-lt"/>
                <a:ea typeface="Arial" charset="0"/>
                <a:cs typeface="+mn-cs"/>
              </a:defRPr>
            </a:lvl9pPr>
          </a:lstStyle>
          <a:p>
            <a:pPr>
              <a:defRPr/>
            </a:pPr>
            <a:r>
              <a:rPr lang="en-US" sz="1600" b="0" i="1" dirty="0" smtClean="0"/>
              <a:t>Two speed - </a:t>
            </a:r>
            <a:r>
              <a:rPr lang="en-US" sz="1600" b="0" dirty="0" smtClean="0"/>
              <a:t>Fast speed means instant cross channel deployment of functionality, maybe using </a:t>
            </a:r>
            <a:r>
              <a:rPr lang="en-US" sz="1600" b="0" dirty="0" err="1" smtClean="0"/>
              <a:t>microservices</a:t>
            </a:r>
            <a:r>
              <a:rPr lang="en-US" sz="1600" b="0" dirty="0" smtClean="0"/>
              <a:t>, zero downtime, and possibly many software releases daily. </a:t>
            </a:r>
          </a:p>
          <a:p>
            <a:pPr>
              <a:defRPr/>
            </a:pPr>
            <a:r>
              <a:rPr lang="en-US" sz="1600" b="0" dirty="0" smtClean="0"/>
              <a:t>Two speeds means digital initiatives can be implemented by IT using a second speed, one </a:t>
            </a:r>
            <a:r>
              <a:rPr lang="en-US" sz="1600" b="0" dirty="0" err="1" smtClean="0"/>
              <a:t>muct</a:t>
            </a:r>
            <a:r>
              <a:rPr lang="en-US" sz="1600" b="0" dirty="0" smtClean="0"/>
              <a:t> faster than the normal pace of IT delivery. A two-speed IT architecture will help companies develop their customer-facing capabilities at high speed while decoupling legacy systems for which release cycles of new functionality stay at a slower pace</a:t>
            </a:r>
            <a:endParaRPr lang="en-US" sz="1600" b="0" dirty="0"/>
          </a:p>
        </p:txBody>
      </p:sp>
    </p:spTree>
    <p:extLst>
      <p:ext uri="{BB962C8B-B14F-4D97-AF65-F5344CB8AC3E}">
        <p14:creationId xmlns:p14="http://schemas.microsoft.com/office/powerpoint/2010/main" val="3653355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76709" y="6118609"/>
            <a:ext cx="1473545" cy="47817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0"/>
              </a:spcBef>
              <a:spcAft>
                <a:spcPct val="0"/>
              </a:spcAft>
            </a:pPr>
            <a:r>
              <a:rPr lang="en-US" sz="1500" dirty="0" smtClean="0">
                <a:solidFill>
                  <a:prstClr val="white"/>
                </a:solidFill>
                <a:latin typeface="Calibri"/>
              </a:rPr>
              <a:t>PMO</a:t>
            </a:r>
            <a:endParaRPr lang="en-US" sz="1500" dirty="0">
              <a:solidFill>
                <a:prstClr val="white"/>
              </a:solidFill>
              <a:latin typeface="Calibri"/>
            </a:endParaRPr>
          </a:p>
        </p:txBody>
      </p:sp>
      <p:sp>
        <p:nvSpPr>
          <p:cNvPr id="29" name="Oval 28"/>
          <p:cNvSpPr/>
          <p:nvPr/>
        </p:nvSpPr>
        <p:spPr>
          <a:xfrm>
            <a:off x="396903" y="4775505"/>
            <a:ext cx="1184250" cy="520407"/>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0"/>
              </a:spcBef>
              <a:spcAft>
                <a:spcPct val="0"/>
              </a:spcAft>
            </a:pPr>
            <a:r>
              <a:rPr lang="en-US" sz="1500" dirty="0" smtClean="0">
                <a:solidFill>
                  <a:prstClr val="white"/>
                </a:solidFill>
                <a:latin typeface="Calibri"/>
              </a:rPr>
              <a:t>Agile </a:t>
            </a:r>
            <a:r>
              <a:rPr lang="en-US" sz="1500" dirty="0">
                <a:solidFill>
                  <a:prstClr val="white"/>
                </a:solidFill>
                <a:latin typeface="Calibri"/>
              </a:rPr>
              <a:t>Teams</a:t>
            </a:r>
          </a:p>
        </p:txBody>
      </p:sp>
      <p:sp>
        <p:nvSpPr>
          <p:cNvPr id="28" name="Oval 27"/>
          <p:cNvSpPr/>
          <p:nvPr/>
        </p:nvSpPr>
        <p:spPr>
          <a:xfrm>
            <a:off x="295020" y="3504463"/>
            <a:ext cx="1139314" cy="532431"/>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0"/>
              </a:spcBef>
              <a:spcAft>
                <a:spcPct val="0"/>
              </a:spcAft>
            </a:pPr>
            <a:r>
              <a:rPr lang="en-US" sz="1500" dirty="0" smtClean="0">
                <a:solidFill>
                  <a:prstClr val="white"/>
                </a:solidFill>
                <a:latin typeface="Calibri"/>
              </a:rPr>
              <a:t>EA</a:t>
            </a:r>
            <a:endParaRPr lang="en-US" sz="1500" dirty="0">
              <a:solidFill>
                <a:prstClr val="white"/>
              </a:solidFill>
              <a:latin typeface="Calibri"/>
            </a:endParaRPr>
          </a:p>
        </p:txBody>
      </p:sp>
      <p:sp>
        <p:nvSpPr>
          <p:cNvPr id="17" name="Title 1"/>
          <p:cNvSpPr txBox="1">
            <a:spLocks/>
          </p:cNvSpPr>
          <p:nvPr/>
        </p:nvSpPr>
        <p:spPr bwMode="auto">
          <a:xfrm>
            <a:off x="114443" y="112435"/>
            <a:ext cx="6495936" cy="391004"/>
          </a:xfrm>
          <a:prstGeom prst="rect">
            <a:avLst/>
          </a:prstGeom>
          <a:noFill/>
          <a:ln w="9525">
            <a:noFill/>
            <a:miter lim="800000"/>
            <a:headEnd/>
            <a:tailEnd/>
          </a:ln>
        </p:spPr>
        <p:txBody>
          <a:bodyPr wrap="square" lIns="57150" tIns="28575" rIns="57150" bIns="28575">
            <a:spAutoFit/>
          </a:bodyPr>
          <a:lstStyle/>
          <a:p>
            <a:pPr defTabSz="456406" eaLnBrk="0" hangingPunct="0">
              <a:lnSpc>
                <a:spcPct val="93000"/>
              </a:lnSpc>
              <a:buClr>
                <a:srgbClr val="000000"/>
              </a:buClr>
              <a:buSzPct val="100000"/>
              <a:defRPr/>
            </a:pPr>
            <a:r>
              <a:rPr lang="en-US" sz="2300" b="1" kern="0" dirty="0">
                <a:solidFill>
                  <a:srgbClr val="0070C0"/>
                </a:solidFill>
                <a:latin typeface="Calibri"/>
                <a:ea typeface="Arial Unicode MS"/>
                <a:cs typeface="Arial Unicode MS"/>
              </a:rPr>
              <a:t>The Incubation Lab &amp; Development Factory Concept</a:t>
            </a:r>
          </a:p>
        </p:txBody>
      </p:sp>
      <p:sp>
        <p:nvSpPr>
          <p:cNvPr id="7" name="Rectangle 6"/>
          <p:cNvSpPr/>
          <p:nvPr/>
        </p:nvSpPr>
        <p:spPr>
          <a:xfrm>
            <a:off x="1601319" y="555835"/>
            <a:ext cx="5628928" cy="1904367"/>
          </a:xfrm>
          <a:prstGeom prst="rect">
            <a:avLst/>
          </a:prstGeom>
        </p:spPr>
        <p:txBody>
          <a:bodyPr wrap="square" lIns="57150" tIns="28575" rIns="57150" bIns="28575">
            <a:spAutoFit/>
          </a:bodyPr>
          <a:lstStyle/>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An </a:t>
            </a:r>
            <a:r>
              <a:rPr lang="en-US" sz="1500" b="1" dirty="0">
                <a:solidFill>
                  <a:srgbClr val="001934"/>
                </a:solidFill>
                <a:latin typeface="Calibri" panose="020F0502020204030204" pitchFamily="34" charset="0"/>
                <a:ea typeface="ＭＳ Ｐゴシック" panose="020B0600070205080204" pitchFamily="34" charset="-128"/>
              </a:rPr>
              <a:t>incubator</a:t>
            </a:r>
            <a:r>
              <a:rPr lang="en-US" sz="1500" dirty="0">
                <a:solidFill>
                  <a:srgbClr val="001934"/>
                </a:solidFill>
                <a:latin typeface="Calibri" panose="020F0502020204030204" pitchFamily="34" charset="0"/>
                <a:ea typeface="ＭＳ Ｐゴシック" panose="020B0600070205080204" pitchFamily="34" charset="-128"/>
              </a:rPr>
              <a:t> for Product Innovation and Transformation</a:t>
            </a:r>
          </a:p>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A </a:t>
            </a:r>
            <a:r>
              <a:rPr lang="en-US" sz="1500" b="1" dirty="0">
                <a:solidFill>
                  <a:srgbClr val="001934"/>
                </a:solidFill>
                <a:latin typeface="Calibri" panose="020F0502020204030204" pitchFamily="34" charset="0"/>
                <a:ea typeface="ＭＳ Ｐゴシック" panose="020B0600070205080204" pitchFamily="34" charset="-128"/>
              </a:rPr>
              <a:t>“Factory</a:t>
            </a:r>
            <a:r>
              <a:rPr lang="en-US" sz="1500" dirty="0">
                <a:solidFill>
                  <a:srgbClr val="001934"/>
                </a:solidFill>
                <a:latin typeface="Calibri" panose="020F0502020204030204" pitchFamily="34" charset="0"/>
                <a:ea typeface="ＭＳ Ｐゴシック" panose="020B0600070205080204" pitchFamily="34" charset="-128"/>
              </a:rPr>
              <a:t>” for Services, Application &amp; API development at Speed</a:t>
            </a:r>
          </a:p>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Focused on </a:t>
            </a:r>
            <a:r>
              <a:rPr lang="en-US" sz="1500" b="1" dirty="0">
                <a:solidFill>
                  <a:srgbClr val="001934"/>
                </a:solidFill>
                <a:latin typeface="Calibri" panose="020F0502020204030204" pitchFamily="34" charset="0"/>
                <a:ea typeface="ＭＳ Ｐゴシック" panose="020B0600070205080204" pitchFamily="34" charset="-128"/>
              </a:rPr>
              <a:t>people</a:t>
            </a:r>
            <a:r>
              <a:rPr lang="en-US" sz="1500" dirty="0">
                <a:solidFill>
                  <a:srgbClr val="001934"/>
                </a:solidFill>
                <a:latin typeface="Calibri" panose="020F0502020204030204" pitchFamily="34" charset="0"/>
                <a:ea typeface="ＭＳ Ｐゴシック" panose="020B0600070205080204" pitchFamily="34" charset="-128"/>
              </a:rPr>
              <a:t>, </a:t>
            </a:r>
            <a:r>
              <a:rPr lang="en-US" sz="1500" b="1" dirty="0">
                <a:solidFill>
                  <a:srgbClr val="001934"/>
                </a:solidFill>
                <a:latin typeface="Calibri" panose="020F0502020204030204" pitchFamily="34" charset="0"/>
                <a:ea typeface="ＭＳ Ｐゴシック" panose="020B0600070205080204" pitchFamily="34" charset="-128"/>
              </a:rPr>
              <a:t>process </a:t>
            </a:r>
            <a:r>
              <a:rPr lang="en-US" sz="1500" dirty="0">
                <a:solidFill>
                  <a:srgbClr val="001934"/>
                </a:solidFill>
                <a:latin typeface="Calibri" panose="020F0502020204030204" pitchFamily="34" charset="0"/>
                <a:ea typeface="ＭＳ Ｐゴシック" panose="020B0600070205080204" pitchFamily="34" charset="-128"/>
              </a:rPr>
              <a:t>and </a:t>
            </a:r>
            <a:r>
              <a:rPr lang="en-US" sz="1500" b="1" dirty="0">
                <a:solidFill>
                  <a:srgbClr val="001934"/>
                </a:solidFill>
                <a:latin typeface="Calibri" panose="020F0502020204030204" pitchFamily="34" charset="0"/>
                <a:ea typeface="ＭＳ Ｐゴシック" panose="020B0600070205080204" pitchFamily="34" charset="-128"/>
              </a:rPr>
              <a:t>technology</a:t>
            </a:r>
          </a:p>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A </a:t>
            </a:r>
            <a:r>
              <a:rPr lang="en-US" sz="1500" b="1" dirty="0">
                <a:solidFill>
                  <a:srgbClr val="001934"/>
                </a:solidFill>
                <a:latin typeface="Calibri" panose="020F0502020204030204" pitchFamily="34" charset="0"/>
                <a:ea typeface="ＭＳ Ｐゴシック" panose="020B0600070205080204" pitchFamily="34" charset="-128"/>
              </a:rPr>
              <a:t>permanent</a:t>
            </a:r>
            <a:r>
              <a:rPr lang="en-US" sz="1500" dirty="0">
                <a:solidFill>
                  <a:srgbClr val="001934"/>
                </a:solidFill>
                <a:latin typeface="Calibri" panose="020F0502020204030204" pitchFamily="34" charset="0"/>
                <a:ea typeface="ＭＳ Ｐゴシック" panose="020B0600070205080204" pitchFamily="34" charset="-128"/>
              </a:rPr>
              <a:t> part of the Corporate landscape and transformation</a:t>
            </a:r>
          </a:p>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Use of </a:t>
            </a:r>
            <a:r>
              <a:rPr lang="en-US" sz="1500" b="1" dirty="0">
                <a:solidFill>
                  <a:srgbClr val="001934"/>
                </a:solidFill>
                <a:latin typeface="Calibri" panose="020F0502020204030204" pitchFamily="34" charset="0"/>
                <a:ea typeface="ＭＳ Ｐゴシック" panose="020B0600070205080204" pitchFamily="34" charset="-128"/>
              </a:rPr>
              <a:t>Lean Startup </a:t>
            </a:r>
            <a:r>
              <a:rPr lang="en-US" sz="1500" dirty="0">
                <a:solidFill>
                  <a:srgbClr val="001934"/>
                </a:solidFill>
                <a:latin typeface="Calibri" panose="020F0502020204030204" pitchFamily="34" charset="0"/>
                <a:ea typeface="ＭＳ Ｐゴシック" panose="020B0600070205080204" pitchFamily="34" charset="-128"/>
              </a:rPr>
              <a:t>and </a:t>
            </a:r>
            <a:r>
              <a:rPr lang="en-US" sz="1500" b="1" dirty="0">
                <a:solidFill>
                  <a:srgbClr val="001934"/>
                </a:solidFill>
                <a:latin typeface="Calibri" panose="020F0502020204030204" pitchFamily="34" charset="0"/>
                <a:ea typeface="ＭＳ Ｐゴシック" panose="020B0600070205080204" pitchFamily="34" charset="-128"/>
              </a:rPr>
              <a:t>Disciplined Agile </a:t>
            </a:r>
            <a:r>
              <a:rPr lang="en-US" sz="1500" dirty="0">
                <a:solidFill>
                  <a:srgbClr val="001934"/>
                </a:solidFill>
                <a:latin typeface="Calibri" panose="020F0502020204030204" pitchFamily="34" charset="0"/>
                <a:ea typeface="ＭＳ Ｐゴシック" panose="020B0600070205080204" pitchFamily="34" charset="-128"/>
              </a:rPr>
              <a:t>concepts</a:t>
            </a:r>
          </a:p>
          <a:p>
            <a:pPr marL="214313" indent="-214313" defTabSz="456406" eaLnBrk="0" fontAlgn="base" hangingPunct="0">
              <a:spcBef>
                <a:spcPct val="0"/>
              </a:spcBef>
              <a:spcAft>
                <a:spcPct val="0"/>
              </a:spcAft>
              <a:buFont typeface="Arial"/>
              <a:buChar char="•"/>
            </a:pPr>
            <a:r>
              <a:rPr lang="en-US" sz="1500" dirty="0">
                <a:solidFill>
                  <a:srgbClr val="001934"/>
                </a:solidFill>
                <a:latin typeface="Calibri" panose="020F0502020204030204" pitchFamily="34" charset="0"/>
                <a:ea typeface="ＭＳ Ｐゴシック" panose="020B0600070205080204" pitchFamily="34" charset="-128"/>
              </a:rPr>
              <a:t>Three Patterns – </a:t>
            </a:r>
            <a:r>
              <a:rPr lang="en-US" sz="1500" b="1" dirty="0">
                <a:solidFill>
                  <a:srgbClr val="001934"/>
                </a:solidFill>
                <a:latin typeface="Calibri" panose="020F0502020204030204" pitchFamily="34" charset="0"/>
                <a:ea typeface="ＭＳ Ｐゴシック" panose="020B0600070205080204" pitchFamily="34" charset="-128"/>
              </a:rPr>
              <a:t>Systems of Engagement, Interaction </a:t>
            </a:r>
            <a:r>
              <a:rPr lang="en-US" sz="1500" dirty="0">
                <a:solidFill>
                  <a:srgbClr val="001934"/>
                </a:solidFill>
                <a:latin typeface="Calibri" panose="020F0502020204030204" pitchFamily="34" charset="0"/>
                <a:ea typeface="ＭＳ Ｐゴシック" panose="020B0600070205080204" pitchFamily="34" charset="-128"/>
              </a:rPr>
              <a:t>and </a:t>
            </a:r>
            <a:r>
              <a:rPr lang="en-US" sz="1500" b="1" dirty="0">
                <a:solidFill>
                  <a:srgbClr val="001934"/>
                </a:solidFill>
                <a:latin typeface="Calibri" panose="020F0502020204030204" pitchFamily="34" charset="0"/>
                <a:ea typeface="ＭＳ Ｐゴシック" panose="020B0600070205080204" pitchFamily="34" charset="-128"/>
              </a:rPr>
              <a:t>Record</a:t>
            </a:r>
          </a:p>
          <a:p>
            <a:pPr marL="214313" indent="-214313" defTabSz="456406" eaLnBrk="0" fontAlgn="base" hangingPunct="0">
              <a:spcBef>
                <a:spcPct val="0"/>
              </a:spcBef>
              <a:spcAft>
                <a:spcPct val="0"/>
              </a:spcAft>
              <a:buFont typeface="Arial"/>
              <a:buChar char="•"/>
            </a:pPr>
            <a:r>
              <a:rPr lang="en-US" sz="1500" b="1" dirty="0">
                <a:solidFill>
                  <a:srgbClr val="001934"/>
                </a:solidFill>
                <a:latin typeface="Calibri" panose="020F0502020204030204" pitchFamily="34" charset="0"/>
                <a:ea typeface="ＭＳ Ｐゴシック" panose="020B0600070205080204" pitchFamily="34" charset="-128"/>
              </a:rPr>
              <a:t>Increased velocity, frequency, standardization </a:t>
            </a:r>
            <a:r>
              <a:rPr lang="en-US" sz="1500" dirty="0">
                <a:solidFill>
                  <a:srgbClr val="001934"/>
                </a:solidFill>
                <a:latin typeface="Calibri" panose="020F0502020204030204" pitchFamily="34" charset="0"/>
                <a:ea typeface="ＭＳ Ｐゴシック" panose="020B0600070205080204" pitchFamily="34" charset="-128"/>
              </a:rPr>
              <a:t>achieved with a development factory model</a:t>
            </a:r>
          </a:p>
        </p:txBody>
      </p:sp>
      <p:grpSp>
        <p:nvGrpSpPr>
          <p:cNvPr id="30" name="Group 16"/>
          <p:cNvGrpSpPr>
            <a:grpSpLocks/>
          </p:cNvGrpSpPr>
          <p:nvPr/>
        </p:nvGrpSpPr>
        <p:grpSpPr bwMode="auto">
          <a:xfrm>
            <a:off x="2167187" y="3617295"/>
            <a:ext cx="5385282" cy="3123524"/>
            <a:chOff x="1828830" y="1965976"/>
            <a:chExt cx="5522913" cy="3567113"/>
          </a:xfrm>
        </p:grpSpPr>
        <p:pic>
          <p:nvPicPr>
            <p:cNvPr id="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830" y="1965976"/>
              <a:ext cx="5522913"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2"/>
            <p:cNvSpPr txBox="1">
              <a:spLocks noChangeArrowheads="1"/>
            </p:cNvSpPr>
            <p:nvPr/>
          </p:nvSpPr>
          <p:spPr bwMode="auto">
            <a:xfrm rot="20189865">
              <a:off x="2703543" y="2621862"/>
              <a:ext cx="968375" cy="42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Architecture/Design Center</a:t>
              </a:r>
            </a:p>
          </p:txBody>
        </p:sp>
        <p:sp>
          <p:nvSpPr>
            <p:cNvPr id="33" name="Rectangle 18"/>
            <p:cNvSpPr>
              <a:spLocks noChangeArrowheads="1"/>
            </p:cNvSpPr>
            <p:nvPr/>
          </p:nvSpPr>
          <p:spPr bwMode="auto">
            <a:xfrm rot="-1734590">
              <a:off x="4953030" y="4425014"/>
              <a:ext cx="1709738" cy="15398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6406" eaLnBrk="0" fontAlgn="base" hangingPunct="0">
                <a:spcBef>
                  <a:spcPct val="50000"/>
                </a:spcBef>
                <a:spcAft>
                  <a:spcPct val="0"/>
                </a:spcAft>
                <a:buClr>
                  <a:srgbClr val="C0504D"/>
                </a:buClr>
              </a:pPr>
              <a:endParaRPr lang="en-US">
                <a:solidFill>
                  <a:srgbClr val="001934"/>
                </a:solidFill>
                <a:latin typeface="Calibri" panose="020F0502020204030204" pitchFamily="34" charset="0"/>
                <a:ea typeface="MS PGothic" charset="0"/>
                <a:cs typeface="MS PGothic" charset="0"/>
              </a:endParaRPr>
            </a:p>
          </p:txBody>
        </p:sp>
        <p:sp>
          <p:nvSpPr>
            <p:cNvPr id="34" name="TextBox 16"/>
            <p:cNvSpPr txBox="1">
              <a:spLocks noChangeArrowheads="1"/>
            </p:cNvSpPr>
            <p:nvPr/>
          </p:nvSpPr>
          <p:spPr bwMode="auto">
            <a:xfrm rot="19780048">
              <a:off x="5334030" y="4399457"/>
              <a:ext cx="773113" cy="2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1100" b="1">
                  <a:solidFill>
                    <a:srgbClr val="001934"/>
                  </a:solidFill>
                  <a:latin typeface="Arial Narrow" charset="0"/>
                  <a:ea typeface="MS PGothic" charset="0"/>
                  <a:cs typeface="MS PGothic" charset="0"/>
                </a:rPr>
                <a:t>DevOps</a:t>
              </a:r>
            </a:p>
          </p:txBody>
        </p:sp>
        <p:sp>
          <p:nvSpPr>
            <p:cNvPr id="35" name="Rectangle 19"/>
            <p:cNvSpPr>
              <a:spLocks noChangeArrowheads="1"/>
            </p:cNvSpPr>
            <p:nvPr/>
          </p:nvSpPr>
          <p:spPr bwMode="auto">
            <a:xfrm rot="-1734590">
              <a:off x="3248055" y="3066114"/>
              <a:ext cx="1036638" cy="1317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6406" eaLnBrk="0" fontAlgn="base" hangingPunct="0">
                <a:spcBef>
                  <a:spcPct val="50000"/>
                </a:spcBef>
                <a:spcAft>
                  <a:spcPct val="0"/>
                </a:spcAft>
                <a:buClr>
                  <a:srgbClr val="C0504D"/>
                </a:buClr>
              </a:pPr>
              <a:endParaRPr lang="en-US">
                <a:solidFill>
                  <a:srgbClr val="001934"/>
                </a:solidFill>
                <a:latin typeface="Calibri" panose="020F0502020204030204" pitchFamily="34" charset="0"/>
                <a:ea typeface="MS PGothic" charset="0"/>
                <a:cs typeface="MS PGothic" charset="0"/>
              </a:endParaRPr>
            </a:p>
          </p:txBody>
        </p:sp>
        <p:sp>
          <p:nvSpPr>
            <p:cNvPr id="36" name="TextBox 13"/>
            <p:cNvSpPr txBox="1">
              <a:spLocks noChangeArrowheads="1"/>
            </p:cNvSpPr>
            <p:nvPr/>
          </p:nvSpPr>
          <p:spPr bwMode="auto">
            <a:xfrm rot="19774433">
              <a:off x="3922743" y="4314137"/>
              <a:ext cx="677862" cy="42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Operations </a:t>
              </a:r>
              <a:r>
                <a:rPr lang="en-US" sz="900" b="1" dirty="0" err="1">
                  <a:solidFill>
                    <a:srgbClr val="001934"/>
                  </a:solidFill>
                  <a:latin typeface="Arial Narrow" charset="0"/>
                  <a:ea typeface="MS PGothic" charset="0"/>
                  <a:cs typeface="MS PGothic" charset="0"/>
                </a:rPr>
                <a:t>Engs</a:t>
              </a:r>
              <a:endParaRPr lang="en-US" sz="900" b="1" dirty="0">
                <a:solidFill>
                  <a:srgbClr val="001934"/>
                </a:solidFill>
                <a:latin typeface="Arial Narrow" charset="0"/>
                <a:ea typeface="MS PGothic" charset="0"/>
                <a:cs typeface="MS PGothic" charset="0"/>
              </a:endParaRPr>
            </a:p>
          </p:txBody>
        </p:sp>
        <p:sp>
          <p:nvSpPr>
            <p:cNvPr id="37" name="TextBox 14"/>
            <p:cNvSpPr txBox="1">
              <a:spLocks noChangeArrowheads="1"/>
            </p:cNvSpPr>
            <p:nvPr/>
          </p:nvSpPr>
          <p:spPr bwMode="auto">
            <a:xfrm rot="19764919">
              <a:off x="4379943" y="4004283"/>
              <a:ext cx="1219200" cy="26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Development</a:t>
              </a:r>
            </a:p>
          </p:txBody>
        </p:sp>
        <p:sp>
          <p:nvSpPr>
            <p:cNvPr id="38" name="TextBox 15"/>
            <p:cNvSpPr txBox="1">
              <a:spLocks noChangeArrowheads="1"/>
            </p:cNvSpPr>
            <p:nvPr/>
          </p:nvSpPr>
          <p:spPr bwMode="auto">
            <a:xfrm rot="19787940">
              <a:off x="5288836" y="3521007"/>
              <a:ext cx="892175" cy="42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Product Owners</a:t>
              </a:r>
            </a:p>
          </p:txBody>
        </p:sp>
        <p:sp>
          <p:nvSpPr>
            <p:cNvPr id="39" name="TextBox 16"/>
            <p:cNvSpPr txBox="1">
              <a:spLocks noChangeArrowheads="1"/>
            </p:cNvSpPr>
            <p:nvPr/>
          </p:nvSpPr>
          <p:spPr bwMode="auto">
            <a:xfrm rot="20121806">
              <a:off x="3405904" y="3039159"/>
              <a:ext cx="773113" cy="42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Scrum Teams</a:t>
              </a:r>
            </a:p>
          </p:txBody>
        </p:sp>
        <p:sp>
          <p:nvSpPr>
            <p:cNvPr id="40" name="TextBox 16"/>
            <p:cNvSpPr txBox="1">
              <a:spLocks noChangeArrowheads="1"/>
            </p:cNvSpPr>
            <p:nvPr/>
          </p:nvSpPr>
          <p:spPr bwMode="auto">
            <a:xfrm rot="1871490">
              <a:off x="2372476" y="4221791"/>
              <a:ext cx="773113" cy="26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900" b="1" dirty="0">
                  <a:solidFill>
                    <a:srgbClr val="001934"/>
                  </a:solidFill>
                  <a:latin typeface="Arial Narrow" charset="0"/>
                  <a:ea typeface="MS PGothic" charset="0"/>
                  <a:cs typeface="MS PGothic" charset="0"/>
                </a:rPr>
                <a:t>PMO</a:t>
              </a:r>
            </a:p>
          </p:txBody>
        </p:sp>
        <p:sp>
          <p:nvSpPr>
            <p:cNvPr id="43" name="TextBox 16"/>
            <p:cNvSpPr txBox="1">
              <a:spLocks noChangeArrowheads="1"/>
            </p:cNvSpPr>
            <p:nvPr/>
          </p:nvSpPr>
          <p:spPr bwMode="auto">
            <a:xfrm rot="1447498">
              <a:off x="5073915" y="3049815"/>
              <a:ext cx="1664905" cy="49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defTabSz="456406" eaLnBrk="1" fontAlgn="base" hangingPunct="1">
                <a:spcBef>
                  <a:spcPct val="0"/>
                </a:spcBef>
                <a:spcAft>
                  <a:spcPct val="0"/>
                </a:spcAft>
              </a:pPr>
              <a:r>
                <a:rPr lang="en-US" sz="1100" b="1" dirty="0" err="1">
                  <a:solidFill>
                    <a:srgbClr val="001934"/>
                  </a:solidFill>
                  <a:latin typeface="Arial Narrow" charset="0"/>
                  <a:ea typeface="MS PGothic" charset="0"/>
                  <a:cs typeface="MS PGothic" charset="0"/>
                </a:rPr>
                <a:t>PaaS</a:t>
              </a:r>
              <a:r>
                <a:rPr lang="en-US" sz="1100" b="1" dirty="0">
                  <a:solidFill>
                    <a:srgbClr val="001934"/>
                  </a:solidFill>
                  <a:latin typeface="Arial Narrow" charset="0"/>
                  <a:ea typeface="MS PGothic" charset="0"/>
                  <a:cs typeface="MS PGothic" charset="0"/>
                </a:rPr>
                <a:t>/Virtual Environments</a:t>
              </a:r>
            </a:p>
          </p:txBody>
        </p:sp>
      </p:grpSp>
      <p:grpSp>
        <p:nvGrpSpPr>
          <p:cNvPr id="51" name="Group 50"/>
          <p:cNvGrpSpPr/>
          <p:nvPr/>
        </p:nvGrpSpPr>
        <p:grpSpPr>
          <a:xfrm>
            <a:off x="114448" y="1056683"/>
            <a:ext cx="1463051" cy="1564008"/>
            <a:chOff x="2766430" y="1950064"/>
            <a:chExt cx="2450625" cy="1870142"/>
          </a:xfrm>
        </p:grpSpPr>
        <p:pic>
          <p:nvPicPr>
            <p:cNvPr id="52" name="Picture 51"/>
            <p:cNvPicPr>
              <a:picLocks noChangeAspect="1"/>
            </p:cNvPicPr>
            <p:nvPr/>
          </p:nvPicPr>
          <p:blipFill>
            <a:blip r:embed="rId4"/>
            <a:stretch>
              <a:fillRect/>
            </a:stretch>
          </p:blipFill>
          <p:spPr>
            <a:xfrm>
              <a:off x="2766430" y="1950064"/>
              <a:ext cx="1870142" cy="1870142"/>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94533" y="2746657"/>
              <a:ext cx="822522" cy="822522"/>
            </a:xfrm>
            <a:prstGeom prst="rect">
              <a:avLst/>
            </a:prstGeom>
          </p:spPr>
        </p:pic>
      </p:grpSp>
      <p:sp>
        <p:nvSpPr>
          <p:cNvPr id="9" name="Oval Callout 8"/>
          <p:cNvSpPr/>
          <p:nvPr/>
        </p:nvSpPr>
        <p:spPr>
          <a:xfrm>
            <a:off x="183080" y="3124379"/>
            <a:ext cx="1463051" cy="510540"/>
          </a:xfrm>
          <a:prstGeom prst="wedgeEllipseCallout">
            <a:avLst>
              <a:gd name="adj1" fmla="val 120343"/>
              <a:gd name="adj2" fmla="val 111106"/>
            </a:avLst>
          </a:prstGeom>
          <a:solidFill>
            <a:schemeClr val="bg1">
              <a:lumMod val="25000"/>
              <a:lumOff val="75000"/>
            </a:schemeClr>
          </a:solidFill>
          <a:ln>
            <a:solidFill>
              <a:schemeClr val="bg1">
                <a:lumMod val="25000"/>
                <a:lumOff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50000"/>
              </a:spcBef>
              <a:spcAft>
                <a:spcPct val="0"/>
              </a:spcAft>
              <a:buClr>
                <a:srgbClr val="C0504D"/>
              </a:buClr>
            </a:pPr>
            <a:r>
              <a:rPr lang="en-US" sz="1100" dirty="0">
                <a:solidFill>
                  <a:srgbClr val="001934"/>
                </a:solidFill>
                <a:latin typeface="Calibri" panose="020F0502020204030204" pitchFamily="34" charset="0"/>
                <a:ea typeface="MS PGothic" charset="0"/>
                <a:cs typeface="MS PGothic" charset="0"/>
              </a:rPr>
              <a:t>Architecture/Design Center</a:t>
            </a:r>
            <a:endParaRPr lang="en-US" sz="1100" b="1" dirty="0">
              <a:solidFill>
                <a:srgbClr val="001934"/>
              </a:solidFill>
              <a:latin typeface="Calibri" panose="020F0502020204030204" pitchFamily="34" charset="0"/>
              <a:ea typeface="MS PGothic" charset="0"/>
              <a:cs typeface="MS PGothic" charset="0"/>
            </a:endParaRPr>
          </a:p>
        </p:txBody>
      </p:sp>
      <p:sp>
        <p:nvSpPr>
          <p:cNvPr id="54" name="Oval Callout 53"/>
          <p:cNvSpPr/>
          <p:nvPr/>
        </p:nvSpPr>
        <p:spPr>
          <a:xfrm>
            <a:off x="0" y="4139945"/>
            <a:ext cx="2167186" cy="667231"/>
          </a:xfrm>
          <a:prstGeom prst="wedgeEllipseCallout">
            <a:avLst>
              <a:gd name="adj1" fmla="val 138010"/>
              <a:gd name="adj2" fmla="val 83958"/>
            </a:avLst>
          </a:prstGeom>
          <a:solidFill>
            <a:schemeClr val="bg1">
              <a:lumMod val="25000"/>
              <a:lumOff val="75000"/>
            </a:schemeClr>
          </a:solidFill>
          <a:ln>
            <a:solidFill>
              <a:schemeClr val="bg1">
                <a:lumMod val="25000"/>
                <a:lumOff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50000"/>
              </a:spcBef>
              <a:spcAft>
                <a:spcPct val="0"/>
              </a:spcAft>
              <a:buClr>
                <a:srgbClr val="C0504D"/>
              </a:buClr>
            </a:pPr>
            <a:r>
              <a:rPr lang="en-US" sz="1100" dirty="0">
                <a:solidFill>
                  <a:srgbClr val="001934"/>
                </a:solidFill>
                <a:latin typeface="Calibri" panose="020F0502020204030204" pitchFamily="34" charset="0"/>
                <a:ea typeface="MS PGothic" charset="0"/>
                <a:cs typeface="MS PGothic" charset="0"/>
              </a:rPr>
              <a:t>Lean Startup/ Agile Method &amp; Scrum Teams</a:t>
            </a:r>
            <a:endParaRPr lang="en-US" sz="1100" b="1" dirty="0">
              <a:solidFill>
                <a:srgbClr val="001934"/>
              </a:solidFill>
              <a:latin typeface="Calibri" panose="020F0502020204030204" pitchFamily="34" charset="0"/>
              <a:ea typeface="MS PGothic" charset="0"/>
              <a:cs typeface="MS PGothic" charset="0"/>
            </a:endParaRPr>
          </a:p>
        </p:txBody>
      </p:sp>
      <p:sp>
        <p:nvSpPr>
          <p:cNvPr id="55" name="Oval Callout 54"/>
          <p:cNvSpPr/>
          <p:nvPr/>
        </p:nvSpPr>
        <p:spPr>
          <a:xfrm>
            <a:off x="6" y="5430309"/>
            <a:ext cx="1943799" cy="678083"/>
          </a:xfrm>
          <a:prstGeom prst="wedgeEllipseCallout">
            <a:avLst>
              <a:gd name="adj1" fmla="val 108770"/>
              <a:gd name="adj2" fmla="val 5480"/>
            </a:avLst>
          </a:prstGeom>
          <a:solidFill>
            <a:schemeClr val="bg1">
              <a:lumMod val="25000"/>
              <a:lumOff val="75000"/>
            </a:schemeClr>
          </a:solidFill>
          <a:ln>
            <a:solidFill>
              <a:schemeClr val="bg1">
                <a:lumMod val="25000"/>
                <a:lumOff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50000"/>
              </a:spcBef>
              <a:spcAft>
                <a:spcPct val="0"/>
              </a:spcAft>
              <a:buClr>
                <a:srgbClr val="C0504D"/>
              </a:buClr>
            </a:pPr>
            <a:r>
              <a:rPr lang="en-US" sz="1100" dirty="0">
                <a:solidFill>
                  <a:srgbClr val="001934"/>
                </a:solidFill>
                <a:latin typeface="Calibri" panose="020F0502020204030204" pitchFamily="34" charset="0"/>
                <a:ea typeface="MS PGothic" charset="0"/>
                <a:cs typeface="MS PGothic" charset="0"/>
              </a:rPr>
              <a:t>PMO/Project Intake &amp; Prioritization</a:t>
            </a:r>
            <a:endParaRPr lang="en-US" sz="1100" b="1" dirty="0">
              <a:solidFill>
                <a:srgbClr val="001934"/>
              </a:solidFill>
              <a:latin typeface="Calibri" panose="020F0502020204030204" pitchFamily="34" charset="0"/>
              <a:ea typeface="MS PGothic" charset="0"/>
              <a:cs typeface="MS PGothic" charset="0"/>
            </a:endParaRPr>
          </a:p>
        </p:txBody>
      </p:sp>
      <p:sp>
        <p:nvSpPr>
          <p:cNvPr id="56" name="Oval Callout 55"/>
          <p:cNvSpPr/>
          <p:nvPr/>
        </p:nvSpPr>
        <p:spPr>
          <a:xfrm>
            <a:off x="6049134" y="2612553"/>
            <a:ext cx="3006679" cy="766299"/>
          </a:xfrm>
          <a:prstGeom prst="wedgeEllipseCallout">
            <a:avLst>
              <a:gd name="adj1" fmla="val -57490"/>
              <a:gd name="adj2" fmla="val 143820"/>
            </a:avLst>
          </a:prstGeom>
          <a:solidFill>
            <a:schemeClr val="bg1">
              <a:lumMod val="25000"/>
              <a:lumOff val="75000"/>
            </a:schemeClr>
          </a:solidFill>
          <a:ln>
            <a:solidFill>
              <a:schemeClr val="bg1">
                <a:lumMod val="25000"/>
                <a:lumOff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50000"/>
              </a:spcBef>
              <a:spcAft>
                <a:spcPct val="0"/>
              </a:spcAft>
              <a:buClr>
                <a:srgbClr val="C0504D"/>
              </a:buClr>
            </a:pPr>
            <a:r>
              <a:rPr lang="en-US" sz="1100" dirty="0">
                <a:solidFill>
                  <a:srgbClr val="001934"/>
                </a:solidFill>
                <a:latin typeface="Calibri"/>
                <a:ea typeface="MS PGothic" charset="0"/>
                <a:cs typeface="MS PGothic" charset="0"/>
              </a:rPr>
              <a:t>Development, Test Sandbox– </a:t>
            </a:r>
            <a:r>
              <a:rPr lang="en-US" sz="1100" dirty="0" err="1">
                <a:solidFill>
                  <a:srgbClr val="001934"/>
                </a:solidFill>
                <a:latin typeface="Calibri"/>
                <a:ea typeface="MS PGothic" charset="0"/>
                <a:cs typeface="MS PGothic" charset="0"/>
              </a:rPr>
              <a:t>Bluemix</a:t>
            </a:r>
            <a:r>
              <a:rPr lang="en-US" sz="1100" dirty="0">
                <a:solidFill>
                  <a:srgbClr val="001934"/>
                </a:solidFill>
                <a:latin typeface="Calibri"/>
                <a:ea typeface="MS PGothic" charset="0"/>
                <a:cs typeface="MS PGothic" charset="0"/>
              </a:rPr>
              <a:t>, Local or Dedicated with Public/Private </a:t>
            </a:r>
            <a:r>
              <a:rPr lang="en-US" sz="1100" dirty="0" err="1">
                <a:solidFill>
                  <a:srgbClr val="001934"/>
                </a:solidFill>
                <a:latin typeface="Calibri"/>
                <a:ea typeface="MS PGothic" charset="0"/>
                <a:cs typeface="MS PGothic" charset="0"/>
              </a:rPr>
              <a:t>Srv</a:t>
            </a:r>
            <a:r>
              <a:rPr lang="en-US" sz="1100" dirty="0">
                <a:solidFill>
                  <a:srgbClr val="001934"/>
                </a:solidFill>
                <a:latin typeface="Calibri"/>
                <a:ea typeface="MS PGothic" charset="0"/>
                <a:cs typeface="MS PGothic" charset="0"/>
              </a:rPr>
              <a:t> Pallet</a:t>
            </a:r>
            <a:endParaRPr lang="en-US" sz="1100" b="1" dirty="0">
              <a:solidFill>
                <a:srgbClr val="001934"/>
              </a:solidFill>
              <a:latin typeface="Calibri"/>
              <a:ea typeface="MS PGothic" charset="0"/>
              <a:cs typeface="MS PGothic" charset="0"/>
            </a:endParaRPr>
          </a:p>
        </p:txBody>
      </p:sp>
      <p:sp>
        <p:nvSpPr>
          <p:cNvPr id="57" name="Oval Callout 56"/>
          <p:cNvSpPr/>
          <p:nvPr/>
        </p:nvSpPr>
        <p:spPr>
          <a:xfrm>
            <a:off x="7552468" y="3983323"/>
            <a:ext cx="1591532" cy="1480868"/>
          </a:xfrm>
          <a:prstGeom prst="wedgeEllipseCallout">
            <a:avLst>
              <a:gd name="adj1" fmla="val -125864"/>
              <a:gd name="adj2" fmla="val 60824"/>
            </a:avLst>
          </a:prstGeom>
          <a:solidFill>
            <a:schemeClr val="bg1">
              <a:lumMod val="25000"/>
              <a:lumOff val="75000"/>
            </a:schemeClr>
          </a:solidFill>
          <a:ln>
            <a:solidFill>
              <a:schemeClr val="bg1">
                <a:lumMod val="25000"/>
                <a:lumOff val="75000"/>
              </a:schemeClr>
            </a:solidFill>
          </a:ln>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defTabSz="456406" eaLnBrk="0" fontAlgn="base" hangingPunct="0">
              <a:spcBef>
                <a:spcPct val="50000"/>
              </a:spcBef>
              <a:spcAft>
                <a:spcPct val="0"/>
              </a:spcAft>
              <a:buClr>
                <a:srgbClr val="C0504D"/>
              </a:buClr>
            </a:pPr>
            <a:r>
              <a:rPr lang="en-US" sz="1100" dirty="0" err="1">
                <a:solidFill>
                  <a:srgbClr val="001934"/>
                </a:solidFill>
                <a:latin typeface="Calibri"/>
                <a:ea typeface="MS PGothic" charset="0"/>
                <a:cs typeface="MS PGothic" charset="0"/>
              </a:rPr>
              <a:t>Bluemix</a:t>
            </a:r>
            <a:r>
              <a:rPr lang="en-US" sz="1100" dirty="0">
                <a:solidFill>
                  <a:srgbClr val="001934"/>
                </a:solidFill>
                <a:latin typeface="Calibri"/>
                <a:ea typeface="MS PGothic" charset="0"/>
                <a:cs typeface="MS PGothic" charset="0"/>
              </a:rPr>
              <a:t>, Local or Dedicated </a:t>
            </a:r>
            <a:r>
              <a:rPr lang="en-US" sz="1100" dirty="0" err="1">
                <a:solidFill>
                  <a:srgbClr val="001934"/>
                </a:solidFill>
                <a:latin typeface="Calibri"/>
                <a:ea typeface="MS PGothic" charset="0"/>
                <a:cs typeface="MS PGothic" charset="0"/>
              </a:rPr>
              <a:t>DevOps</a:t>
            </a:r>
            <a:r>
              <a:rPr lang="en-US" sz="1100" dirty="0">
                <a:solidFill>
                  <a:srgbClr val="001934"/>
                </a:solidFill>
                <a:latin typeface="Calibri"/>
                <a:ea typeface="MS PGothic" charset="0"/>
                <a:cs typeface="MS PGothic" charset="0"/>
              </a:rPr>
              <a:t> Control Point</a:t>
            </a:r>
            <a:endParaRPr lang="en-US" sz="1100" b="1" dirty="0">
              <a:solidFill>
                <a:srgbClr val="001934"/>
              </a:solidFill>
              <a:latin typeface="Calibri"/>
              <a:ea typeface="MS PGothic" charset="0"/>
              <a:cs typeface="MS PGothic" charset="0"/>
            </a:endParaRPr>
          </a:p>
        </p:txBody>
      </p:sp>
    </p:spTree>
    <p:extLst>
      <p:ext uri="{BB962C8B-B14F-4D97-AF65-F5344CB8AC3E}">
        <p14:creationId xmlns:p14="http://schemas.microsoft.com/office/powerpoint/2010/main" val="809379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988405" y="2190192"/>
            <a:ext cx="2092599" cy="2035837"/>
          </a:xfrm>
          <a:prstGeom prst="rect">
            <a:avLst/>
          </a:prstGeom>
        </p:spPr>
      </p:pic>
      <p:sp>
        <p:nvSpPr>
          <p:cNvPr id="17" name="Title 1"/>
          <p:cNvSpPr txBox="1">
            <a:spLocks/>
          </p:cNvSpPr>
          <p:nvPr/>
        </p:nvSpPr>
        <p:spPr bwMode="auto">
          <a:xfrm>
            <a:off x="-26387" y="22151"/>
            <a:ext cx="7400473" cy="656380"/>
          </a:xfrm>
          <a:prstGeom prst="rect">
            <a:avLst/>
          </a:prstGeom>
          <a:noFill/>
          <a:ln w="9525">
            <a:noFill/>
            <a:miter lim="800000"/>
            <a:headEnd/>
            <a:tailEnd/>
          </a:ln>
        </p:spPr>
        <p:txBody>
          <a:bodyPr wrap="square" lIns="51024" tIns="25512" rIns="51024" bIns="25512">
            <a:spAutoFit/>
          </a:bodyPr>
          <a:lstStyle/>
          <a:p>
            <a:pPr fontAlgn="auto">
              <a:lnSpc>
                <a:spcPct val="93000"/>
              </a:lnSpc>
              <a:spcBef>
                <a:spcPts val="0"/>
              </a:spcBef>
              <a:spcAft>
                <a:spcPts val="0"/>
              </a:spcAft>
              <a:buClr>
                <a:srgbClr val="000000"/>
              </a:buClr>
              <a:buSzPct val="100000"/>
              <a:defRPr/>
            </a:pPr>
            <a:r>
              <a:rPr lang="en-US" sz="2100" b="1" kern="0" dirty="0">
                <a:solidFill>
                  <a:srgbClr val="0070C0"/>
                </a:solidFill>
                <a:latin typeface="+mn-lt"/>
                <a:ea typeface="Arial Unicode MS"/>
                <a:cs typeface="Arial Unicode MS"/>
              </a:rPr>
              <a:t>The Incubation Lab &amp; Development Factory Project </a:t>
            </a:r>
            <a:r>
              <a:rPr lang="en-US" sz="2100" b="1" kern="0" dirty="0" smtClean="0">
                <a:solidFill>
                  <a:srgbClr val="0070C0"/>
                </a:solidFill>
                <a:latin typeface="+mn-lt"/>
                <a:ea typeface="Arial Unicode MS"/>
                <a:cs typeface="Arial Unicode MS"/>
              </a:rPr>
              <a:t>Pilot Scope</a:t>
            </a:r>
            <a:endParaRPr lang="en-US" sz="2100" b="1" kern="0" dirty="0">
              <a:solidFill>
                <a:srgbClr val="0070C0"/>
              </a:solidFill>
              <a:latin typeface="Calibri"/>
              <a:ea typeface="Arial Unicode MS"/>
              <a:cs typeface="Arial Unicode MS"/>
            </a:endParaRPr>
          </a:p>
          <a:p>
            <a:pPr fontAlgn="auto">
              <a:lnSpc>
                <a:spcPct val="93000"/>
              </a:lnSpc>
              <a:spcBef>
                <a:spcPts val="0"/>
              </a:spcBef>
              <a:spcAft>
                <a:spcPts val="0"/>
              </a:spcAft>
              <a:buClr>
                <a:srgbClr val="000000"/>
              </a:buClr>
              <a:buSzPct val="100000"/>
              <a:defRPr/>
            </a:pPr>
            <a:endParaRPr lang="en-US" sz="2100" b="1" kern="0" dirty="0">
              <a:solidFill>
                <a:srgbClr val="0070C0"/>
              </a:solidFill>
              <a:latin typeface="+mn-lt"/>
              <a:ea typeface="Arial Unicode MS"/>
              <a:cs typeface="Arial Unicode MS"/>
            </a:endParaRPr>
          </a:p>
        </p:txBody>
      </p:sp>
      <p:sp>
        <p:nvSpPr>
          <p:cNvPr id="63" name="Rounded Rectangle 8"/>
          <p:cNvSpPr>
            <a:spLocks noChangeArrowheads="1"/>
          </p:cNvSpPr>
          <p:nvPr/>
        </p:nvSpPr>
        <p:spPr bwMode="auto">
          <a:xfrm>
            <a:off x="571495" y="1494395"/>
            <a:ext cx="8678837" cy="45593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51024" tIns="25512" rIns="51024" bIns="25512"/>
          <a:lstStyle/>
          <a:p>
            <a:pPr marL="171450" lvl="0" indent="-171450">
              <a:spcBef>
                <a:spcPts val="600"/>
              </a:spcBef>
              <a:spcAft>
                <a:spcPts val="0"/>
              </a:spcAft>
              <a:buFont typeface="Arial"/>
              <a:buChar char="•"/>
            </a:pPr>
            <a:r>
              <a:rPr lang="en-US" sz="1600" b="1" dirty="0" smtClean="0">
                <a:solidFill>
                  <a:schemeClr val="bg1">
                    <a:lumMod val="75000"/>
                    <a:lumOff val="25000"/>
                  </a:schemeClr>
                </a:solidFill>
              </a:rPr>
              <a:t>Consult </a:t>
            </a:r>
            <a:r>
              <a:rPr lang="en-US" sz="1600" b="1" dirty="0">
                <a:solidFill>
                  <a:schemeClr val="bg1">
                    <a:lumMod val="75000"/>
                    <a:lumOff val="25000"/>
                  </a:schemeClr>
                </a:solidFill>
              </a:rPr>
              <a:t>and Mentor </a:t>
            </a:r>
            <a:r>
              <a:rPr lang="en-US" sz="1600" b="1" dirty="0" smtClean="0">
                <a:solidFill>
                  <a:schemeClr val="bg1">
                    <a:lumMod val="75000"/>
                    <a:lumOff val="25000"/>
                  </a:schemeClr>
                </a:solidFill>
              </a:rPr>
              <a:t>in </a:t>
            </a:r>
            <a:r>
              <a:rPr lang="en-US" sz="1600" b="1" dirty="0">
                <a:solidFill>
                  <a:schemeClr val="bg1">
                    <a:lumMod val="75000"/>
                    <a:lumOff val="25000"/>
                  </a:schemeClr>
                </a:solidFill>
              </a:rPr>
              <a:t>the strategy </a:t>
            </a:r>
            <a:r>
              <a:rPr lang="en-US" sz="1600" b="1" dirty="0" smtClean="0">
                <a:solidFill>
                  <a:schemeClr val="bg1">
                    <a:lumMod val="75000"/>
                    <a:lumOff val="25000"/>
                  </a:schemeClr>
                </a:solidFill>
              </a:rPr>
              <a:t>for creating APIs</a:t>
            </a:r>
            <a:r>
              <a:rPr lang="en-US" sz="1600" b="1" dirty="0">
                <a:solidFill>
                  <a:schemeClr val="bg1">
                    <a:lumMod val="75000"/>
                    <a:lumOff val="25000"/>
                  </a:schemeClr>
                </a:solidFill>
              </a:rPr>
              <a:t>, using Agile, Lean </a:t>
            </a:r>
            <a:r>
              <a:rPr lang="en-US" sz="1600" b="1" dirty="0" smtClean="0">
                <a:solidFill>
                  <a:schemeClr val="bg1">
                    <a:lumMod val="75000"/>
                    <a:lumOff val="25000"/>
                  </a:schemeClr>
                </a:solidFill>
              </a:rPr>
              <a:t>&amp; </a:t>
            </a:r>
            <a:r>
              <a:rPr lang="en-US" sz="1600" b="1" dirty="0">
                <a:solidFill>
                  <a:schemeClr val="bg1">
                    <a:lumMod val="75000"/>
                    <a:lumOff val="25000"/>
                  </a:schemeClr>
                </a:solidFill>
              </a:rPr>
              <a:t>Extreme Programming techniques.</a:t>
            </a:r>
          </a:p>
          <a:p>
            <a:pPr marL="171450" lvl="0" indent="-171450">
              <a:spcBef>
                <a:spcPts val="600"/>
              </a:spcBef>
              <a:spcAft>
                <a:spcPts val="0"/>
              </a:spcAft>
              <a:buFont typeface="Arial"/>
              <a:buChar char="•"/>
            </a:pPr>
            <a:r>
              <a:rPr lang="en-US" sz="1600" b="1" dirty="0">
                <a:solidFill>
                  <a:schemeClr val="bg1">
                    <a:lumMod val="75000"/>
                    <a:lumOff val="25000"/>
                  </a:schemeClr>
                </a:solidFill>
              </a:rPr>
              <a:t>Identify </a:t>
            </a:r>
            <a:r>
              <a:rPr lang="en-US" sz="1600" b="1" dirty="0" smtClean="0">
                <a:solidFill>
                  <a:schemeClr val="bg1">
                    <a:lumMod val="75000"/>
                    <a:lumOff val="25000"/>
                  </a:schemeClr>
                </a:solidFill>
              </a:rPr>
              <a:t>Business </a:t>
            </a:r>
            <a:r>
              <a:rPr lang="en-US" sz="1600" b="1" dirty="0">
                <a:solidFill>
                  <a:schemeClr val="bg1">
                    <a:lumMod val="75000"/>
                    <a:lumOff val="25000"/>
                  </a:schemeClr>
                </a:solidFill>
              </a:rPr>
              <a:t>Proposition </a:t>
            </a:r>
            <a:r>
              <a:rPr lang="en-US" sz="1600" b="1" dirty="0" smtClean="0">
                <a:solidFill>
                  <a:schemeClr val="bg1">
                    <a:lumMod val="75000"/>
                    <a:lumOff val="25000"/>
                  </a:schemeClr>
                </a:solidFill>
              </a:rPr>
              <a:t>&amp; </a:t>
            </a:r>
            <a:r>
              <a:rPr lang="en-US" sz="1600" b="1" dirty="0">
                <a:solidFill>
                  <a:schemeClr val="bg1">
                    <a:lumMod val="75000"/>
                    <a:lumOff val="25000"/>
                  </a:schemeClr>
                </a:solidFill>
              </a:rPr>
              <a:t>Goal for the </a:t>
            </a:r>
            <a:r>
              <a:rPr lang="en-US" sz="1600" b="1" dirty="0" smtClean="0">
                <a:solidFill>
                  <a:schemeClr val="bg1">
                    <a:lumMod val="75000"/>
                    <a:lumOff val="25000"/>
                  </a:schemeClr>
                </a:solidFill>
              </a:rPr>
              <a:t>Pilot Product</a:t>
            </a:r>
            <a:endParaRPr lang="en-US" sz="1600" b="1" dirty="0">
              <a:solidFill>
                <a:schemeClr val="bg1">
                  <a:lumMod val="75000"/>
                  <a:lumOff val="25000"/>
                </a:schemeClr>
              </a:solidFill>
            </a:endParaRPr>
          </a:p>
          <a:p>
            <a:pPr marL="171450" lvl="0" indent="-171450">
              <a:spcBef>
                <a:spcPts val="600"/>
              </a:spcBef>
              <a:spcAft>
                <a:spcPts val="0"/>
              </a:spcAft>
              <a:buFont typeface="Arial"/>
              <a:buChar char="•"/>
            </a:pPr>
            <a:r>
              <a:rPr lang="en-US" sz="1600" b="1" dirty="0">
                <a:solidFill>
                  <a:schemeClr val="bg1">
                    <a:lumMod val="75000"/>
                    <a:lumOff val="25000"/>
                  </a:schemeClr>
                </a:solidFill>
              </a:rPr>
              <a:t>Identify a Product Owner to drive value and Vision</a:t>
            </a:r>
          </a:p>
          <a:p>
            <a:pPr marL="171450" lvl="0" indent="-171450">
              <a:spcBef>
                <a:spcPts val="600"/>
              </a:spcBef>
              <a:spcAft>
                <a:spcPts val="0"/>
              </a:spcAft>
              <a:buFont typeface="Arial"/>
              <a:buChar char="•"/>
            </a:pPr>
            <a:r>
              <a:rPr lang="en-US" sz="1600" b="1" dirty="0" smtClean="0">
                <a:solidFill>
                  <a:schemeClr val="bg1">
                    <a:lumMod val="75000"/>
                    <a:lumOff val="25000"/>
                  </a:schemeClr>
                </a:solidFill>
              </a:rPr>
              <a:t>Consult </a:t>
            </a:r>
            <a:r>
              <a:rPr lang="en-US" sz="1600" b="1" dirty="0">
                <a:solidFill>
                  <a:schemeClr val="bg1">
                    <a:lumMod val="75000"/>
                    <a:lumOff val="25000"/>
                  </a:schemeClr>
                </a:solidFill>
              </a:rPr>
              <a:t>with </a:t>
            </a:r>
            <a:r>
              <a:rPr lang="en-US" sz="1600" b="1" dirty="0" smtClean="0">
                <a:solidFill>
                  <a:schemeClr val="bg1">
                    <a:lumMod val="75000"/>
                    <a:lumOff val="25000"/>
                  </a:schemeClr>
                </a:solidFill>
              </a:rPr>
              <a:t>customer to </a:t>
            </a:r>
            <a:r>
              <a:rPr lang="en-US" sz="1600" b="1" dirty="0">
                <a:solidFill>
                  <a:schemeClr val="bg1">
                    <a:lumMod val="75000"/>
                    <a:lumOff val="25000"/>
                  </a:schemeClr>
                </a:solidFill>
              </a:rPr>
              <a:t>define a </a:t>
            </a:r>
            <a:r>
              <a:rPr lang="en-US" sz="1600" b="1" dirty="0" smtClean="0">
                <a:solidFill>
                  <a:schemeClr val="bg1">
                    <a:lumMod val="75000"/>
                    <a:lumOff val="25000"/>
                  </a:schemeClr>
                </a:solidFill>
              </a:rPr>
              <a:t>product </a:t>
            </a:r>
            <a:r>
              <a:rPr lang="en-US" sz="1600" b="1" dirty="0">
                <a:solidFill>
                  <a:schemeClr val="bg1">
                    <a:lumMod val="75000"/>
                    <a:lumOff val="25000"/>
                  </a:schemeClr>
                </a:solidFill>
              </a:rPr>
              <a:t>Profile and Targeted Market</a:t>
            </a:r>
          </a:p>
          <a:p>
            <a:pPr marL="171450" lvl="0" indent="-171450">
              <a:spcBef>
                <a:spcPts val="600"/>
              </a:spcBef>
              <a:spcAft>
                <a:spcPts val="0"/>
              </a:spcAft>
              <a:buFont typeface="Arial"/>
              <a:buChar char="•"/>
            </a:pPr>
            <a:r>
              <a:rPr lang="en-US" sz="1600" b="1" dirty="0">
                <a:solidFill>
                  <a:schemeClr val="bg1">
                    <a:lumMod val="75000"/>
                    <a:lumOff val="25000"/>
                  </a:schemeClr>
                </a:solidFill>
              </a:rPr>
              <a:t>Create a </a:t>
            </a:r>
            <a:r>
              <a:rPr lang="en-US" sz="1600" b="1" dirty="0" err="1">
                <a:solidFill>
                  <a:schemeClr val="bg1">
                    <a:lumMod val="75000"/>
                    <a:lumOff val="25000"/>
                  </a:schemeClr>
                </a:solidFill>
              </a:rPr>
              <a:t>Bluemix</a:t>
            </a:r>
            <a:r>
              <a:rPr lang="en-US" sz="1600" b="1" dirty="0">
                <a:solidFill>
                  <a:schemeClr val="bg1">
                    <a:lumMod val="75000"/>
                    <a:lumOff val="25000"/>
                  </a:schemeClr>
                </a:solidFill>
              </a:rPr>
              <a:t> </a:t>
            </a:r>
            <a:r>
              <a:rPr lang="en-US" sz="1600" b="1" dirty="0" smtClean="0">
                <a:solidFill>
                  <a:schemeClr val="bg1">
                    <a:lumMod val="75000"/>
                    <a:lumOff val="25000"/>
                  </a:schemeClr>
                </a:solidFill>
              </a:rPr>
              <a:t>Development Space, Assets and Services.</a:t>
            </a:r>
            <a:endParaRPr lang="en-US" sz="1600" b="1" dirty="0">
              <a:solidFill>
                <a:schemeClr val="bg1">
                  <a:lumMod val="75000"/>
                  <a:lumOff val="25000"/>
                </a:schemeClr>
              </a:solidFill>
            </a:endParaRPr>
          </a:p>
          <a:p>
            <a:pPr marL="171450" lvl="0" indent="-171450">
              <a:spcBef>
                <a:spcPts val="600"/>
              </a:spcBef>
              <a:spcAft>
                <a:spcPts val="0"/>
              </a:spcAft>
              <a:buFont typeface="Arial"/>
              <a:buChar char="•"/>
            </a:pPr>
            <a:r>
              <a:rPr lang="en-US" sz="1600" b="1" dirty="0">
                <a:solidFill>
                  <a:schemeClr val="bg1">
                    <a:lumMod val="75000"/>
                    <a:lumOff val="25000"/>
                  </a:schemeClr>
                </a:solidFill>
              </a:rPr>
              <a:t>Create a Lean Start up Agile team </a:t>
            </a:r>
            <a:r>
              <a:rPr lang="en-US" sz="1600" b="1" dirty="0" smtClean="0">
                <a:solidFill>
                  <a:schemeClr val="bg1">
                    <a:lumMod val="75000"/>
                    <a:lumOff val="25000"/>
                  </a:schemeClr>
                </a:solidFill>
              </a:rPr>
              <a:t>with </a:t>
            </a:r>
            <a:r>
              <a:rPr lang="en-US" sz="1600" b="1" dirty="0">
                <a:solidFill>
                  <a:schemeClr val="bg1">
                    <a:lumMod val="75000"/>
                    <a:lumOff val="25000"/>
                  </a:schemeClr>
                </a:solidFill>
              </a:rPr>
              <a:t>Co-Located IBM and </a:t>
            </a:r>
            <a:r>
              <a:rPr lang="en-US" sz="1600" b="1" dirty="0" smtClean="0">
                <a:solidFill>
                  <a:schemeClr val="bg1">
                    <a:lumMod val="75000"/>
                    <a:lumOff val="25000"/>
                  </a:schemeClr>
                </a:solidFill>
              </a:rPr>
              <a:t>Customer Resources</a:t>
            </a:r>
            <a:endParaRPr lang="en-US" sz="1600" b="1" dirty="0">
              <a:solidFill>
                <a:schemeClr val="bg1">
                  <a:lumMod val="75000"/>
                  <a:lumOff val="25000"/>
                </a:schemeClr>
              </a:solidFill>
            </a:endParaRPr>
          </a:p>
          <a:p>
            <a:pPr marL="171450" lvl="0" indent="-171450">
              <a:spcBef>
                <a:spcPts val="600"/>
              </a:spcBef>
              <a:spcAft>
                <a:spcPts val="0"/>
              </a:spcAft>
              <a:buFont typeface="Arial"/>
              <a:buChar char="•"/>
            </a:pPr>
            <a:r>
              <a:rPr lang="en-US" sz="1600" b="1" dirty="0">
                <a:solidFill>
                  <a:schemeClr val="bg1">
                    <a:lumMod val="75000"/>
                    <a:lumOff val="25000"/>
                  </a:schemeClr>
                </a:solidFill>
              </a:rPr>
              <a:t>Decompose the larger </a:t>
            </a:r>
            <a:r>
              <a:rPr lang="en-US" sz="1600" b="1" dirty="0" smtClean="0">
                <a:solidFill>
                  <a:schemeClr val="bg1">
                    <a:lumMod val="75000"/>
                    <a:lumOff val="25000"/>
                  </a:schemeClr>
                </a:solidFill>
              </a:rPr>
              <a:t>pilot product vision </a:t>
            </a:r>
            <a:r>
              <a:rPr lang="en-US" sz="1600" b="1" dirty="0">
                <a:solidFill>
                  <a:schemeClr val="bg1">
                    <a:lumMod val="75000"/>
                    <a:lumOff val="25000"/>
                  </a:schemeClr>
                </a:solidFill>
              </a:rPr>
              <a:t>into deliverables </a:t>
            </a:r>
            <a:endParaRPr lang="en-US" sz="1600" b="1" dirty="0" smtClean="0">
              <a:solidFill>
                <a:schemeClr val="bg1">
                  <a:lumMod val="75000"/>
                  <a:lumOff val="25000"/>
                </a:schemeClr>
              </a:solidFill>
            </a:endParaRPr>
          </a:p>
          <a:p>
            <a:pPr marL="171450" lvl="0" indent="-171450">
              <a:spcBef>
                <a:spcPts val="600"/>
              </a:spcBef>
              <a:spcAft>
                <a:spcPts val="0"/>
              </a:spcAft>
              <a:buFont typeface="Arial"/>
              <a:buChar char="•"/>
            </a:pPr>
            <a:r>
              <a:rPr lang="en-US" sz="1600" b="1" dirty="0" smtClean="0">
                <a:solidFill>
                  <a:schemeClr val="bg1">
                    <a:lumMod val="75000"/>
                    <a:lumOff val="25000"/>
                  </a:schemeClr>
                </a:solidFill>
              </a:rPr>
              <a:t>Identify &amp; </a:t>
            </a:r>
            <a:r>
              <a:rPr lang="en-US" sz="1600" b="1" dirty="0">
                <a:solidFill>
                  <a:schemeClr val="bg1">
                    <a:lumMod val="75000"/>
                    <a:lumOff val="25000"/>
                  </a:schemeClr>
                </a:solidFill>
              </a:rPr>
              <a:t>Build APIs, Services and/or Micro Services needed to Enable Multi-Channel Consumption</a:t>
            </a:r>
          </a:p>
          <a:p>
            <a:pPr marL="171450" lvl="0" indent="-171450">
              <a:spcBef>
                <a:spcPts val="600"/>
              </a:spcBef>
              <a:spcAft>
                <a:spcPts val="0"/>
              </a:spcAft>
              <a:buFont typeface="Arial"/>
              <a:buChar char="•"/>
            </a:pPr>
            <a:r>
              <a:rPr lang="en-US" sz="1600" b="1" dirty="0" smtClean="0">
                <a:solidFill>
                  <a:schemeClr val="bg1">
                    <a:lumMod val="75000"/>
                    <a:lumOff val="25000"/>
                  </a:schemeClr>
                </a:solidFill>
              </a:rPr>
              <a:t>Identify Acquire from Customer Simulated </a:t>
            </a:r>
            <a:r>
              <a:rPr lang="en-US" sz="1600" b="1" dirty="0">
                <a:solidFill>
                  <a:schemeClr val="bg1">
                    <a:lumMod val="75000"/>
                    <a:lumOff val="25000"/>
                  </a:schemeClr>
                </a:solidFill>
              </a:rPr>
              <a:t>Data to support service components</a:t>
            </a:r>
          </a:p>
          <a:p>
            <a:pPr marL="171450" lvl="0" indent="-171450">
              <a:spcBef>
                <a:spcPts val="600"/>
              </a:spcBef>
              <a:spcAft>
                <a:spcPts val="0"/>
              </a:spcAft>
              <a:buFont typeface="Arial"/>
              <a:buChar char="•"/>
            </a:pPr>
            <a:r>
              <a:rPr lang="en-US" sz="1600" b="1" dirty="0">
                <a:solidFill>
                  <a:schemeClr val="bg1">
                    <a:lumMod val="75000"/>
                    <a:lumOff val="25000"/>
                  </a:schemeClr>
                </a:solidFill>
              </a:rPr>
              <a:t>Prioritize projects, Create Scrum Sprints and a Sprint Backlog to fit the </a:t>
            </a:r>
            <a:r>
              <a:rPr lang="en-US" sz="1600" b="1" dirty="0" smtClean="0">
                <a:solidFill>
                  <a:schemeClr val="bg1">
                    <a:lumMod val="75000"/>
                    <a:lumOff val="25000"/>
                  </a:schemeClr>
                </a:solidFill>
              </a:rPr>
              <a:t>pilot </a:t>
            </a:r>
            <a:r>
              <a:rPr lang="en-US" sz="1600" b="1" dirty="0">
                <a:solidFill>
                  <a:schemeClr val="bg1">
                    <a:lumMod val="75000"/>
                    <a:lumOff val="25000"/>
                  </a:schemeClr>
                </a:solidFill>
              </a:rPr>
              <a:t>time box </a:t>
            </a:r>
          </a:p>
          <a:p>
            <a:pPr marL="171450" lvl="0" indent="-171450">
              <a:spcBef>
                <a:spcPts val="600"/>
              </a:spcBef>
              <a:spcAft>
                <a:spcPts val="0"/>
              </a:spcAft>
              <a:buFont typeface="Arial"/>
              <a:buChar char="•"/>
            </a:pPr>
            <a:r>
              <a:rPr lang="en-US" sz="1600" b="1" dirty="0">
                <a:solidFill>
                  <a:schemeClr val="bg1">
                    <a:lumMod val="75000"/>
                    <a:lumOff val="25000"/>
                  </a:schemeClr>
                </a:solidFill>
              </a:rPr>
              <a:t>Develop, </a:t>
            </a:r>
            <a:r>
              <a:rPr lang="en-US" sz="1600" b="1" dirty="0" smtClean="0">
                <a:solidFill>
                  <a:schemeClr val="bg1">
                    <a:lumMod val="75000"/>
                    <a:lumOff val="25000"/>
                  </a:schemeClr>
                </a:solidFill>
              </a:rPr>
              <a:t>Release</a:t>
            </a:r>
            <a:r>
              <a:rPr lang="en-US" sz="1600" b="1" dirty="0">
                <a:solidFill>
                  <a:schemeClr val="bg1">
                    <a:lumMod val="75000"/>
                    <a:lumOff val="25000"/>
                  </a:schemeClr>
                </a:solidFill>
              </a:rPr>
              <a:t>, Monitor, Analyze </a:t>
            </a:r>
            <a:r>
              <a:rPr lang="en-US" sz="1600" b="1" dirty="0" smtClean="0">
                <a:solidFill>
                  <a:schemeClr val="bg1">
                    <a:lumMod val="75000"/>
                    <a:lumOff val="25000"/>
                  </a:schemeClr>
                </a:solidFill>
              </a:rPr>
              <a:t>Feedback &amp; </a:t>
            </a:r>
            <a:r>
              <a:rPr lang="en-US" sz="1600" b="1" dirty="0">
                <a:solidFill>
                  <a:schemeClr val="bg1">
                    <a:lumMod val="75000"/>
                    <a:lumOff val="25000"/>
                  </a:schemeClr>
                </a:solidFill>
              </a:rPr>
              <a:t>Repeat to </a:t>
            </a:r>
            <a:r>
              <a:rPr lang="en-US" sz="1600" b="1" dirty="0" smtClean="0">
                <a:solidFill>
                  <a:schemeClr val="bg1">
                    <a:lumMod val="75000"/>
                    <a:lumOff val="25000"/>
                  </a:schemeClr>
                </a:solidFill>
              </a:rPr>
              <a:t>Improve</a:t>
            </a:r>
          </a:p>
          <a:p>
            <a:pPr marL="171450" lvl="0" indent="-171450">
              <a:spcBef>
                <a:spcPts val="600"/>
              </a:spcBef>
              <a:spcAft>
                <a:spcPts val="0"/>
              </a:spcAft>
              <a:buFont typeface="Arial"/>
              <a:buChar char="•"/>
            </a:pPr>
            <a:endParaRPr lang="en-US" sz="1600" b="1" dirty="0">
              <a:solidFill>
                <a:schemeClr val="bg1">
                  <a:lumMod val="75000"/>
                  <a:lumOff val="25000"/>
                </a:schemeClr>
              </a:solidFill>
            </a:endParaRPr>
          </a:p>
          <a:p>
            <a:pPr lvl="0">
              <a:spcBef>
                <a:spcPts val="600"/>
              </a:spcBef>
              <a:spcAft>
                <a:spcPts val="0"/>
              </a:spcAft>
            </a:pPr>
            <a:r>
              <a:rPr lang="en-US" b="1" dirty="0" smtClean="0">
                <a:solidFill>
                  <a:schemeClr val="bg1">
                    <a:lumMod val="75000"/>
                    <a:lumOff val="25000"/>
                  </a:schemeClr>
                </a:solidFill>
              </a:rPr>
              <a:t>With a </a:t>
            </a:r>
            <a:r>
              <a:rPr lang="en-US" b="1" dirty="0" err="1" smtClean="0">
                <a:solidFill>
                  <a:schemeClr val="bg1">
                    <a:lumMod val="75000"/>
                    <a:lumOff val="25000"/>
                  </a:schemeClr>
                </a:solidFill>
              </a:rPr>
              <a:t>Bluemix</a:t>
            </a:r>
            <a:r>
              <a:rPr lang="en-US" b="1" dirty="0" smtClean="0">
                <a:solidFill>
                  <a:schemeClr val="bg1">
                    <a:lumMod val="75000"/>
                    <a:lumOff val="25000"/>
                  </a:schemeClr>
                </a:solidFill>
              </a:rPr>
              <a:t> subscription IBM will provide a </a:t>
            </a:r>
            <a:r>
              <a:rPr lang="en-US" b="1" dirty="0" err="1" smtClean="0">
                <a:solidFill>
                  <a:srgbClr val="FF0000"/>
                </a:solidFill>
              </a:rPr>
              <a:t>Bluemix</a:t>
            </a:r>
            <a:r>
              <a:rPr lang="en-US" b="1" dirty="0" smtClean="0">
                <a:solidFill>
                  <a:srgbClr val="FF0000"/>
                </a:solidFill>
              </a:rPr>
              <a:t> Architect for 6 months Free</a:t>
            </a:r>
            <a:endParaRPr lang="en-US" b="1" dirty="0">
              <a:solidFill>
                <a:srgbClr val="FF0000"/>
              </a:solidFill>
            </a:endParaRPr>
          </a:p>
        </p:txBody>
      </p:sp>
      <p:pic>
        <p:nvPicPr>
          <p:cNvPr id="27" name="Picture 26"/>
          <p:cNvPicPr>
            <a:picLocks noChangeAspect="1"/>
          </p:cNvPicPr>
          <p:nvPr/>
        </p:nvPicPr>
        <p:blipFill>
          <a:blip r:embed="rId4"/>
          <a:stretch>
            <a:fillRect/>
          </a:stretch>
        </p:blipFill>
        <p:spPr>
          <a:xfrm>
            <a:off x="8036520" y="1118098"/>
            <a:ext cx="365967" cy="487956"/>
          </a:xfrm>
          <a:prstGeom prst="rect">
            <a:avLst/>
          </a:prstGeom>
        </p:spPr>
      </p:pic>
      <p:pic>
        <p:nvPicPr>
          <p:cNvPr id="28" name="Picture 27"/>
          <p:cNvPicPr>
            <a:picLocks noChangeAspect="1"/>
          </p:cNvPicPr>
          <p:nvPr/>
        </p:nvPicPr>
        <p:blipFill>
          <a:blip r:embed="rId5"/>
          <a:stretch>
            <a:fillRect/>
          </a:stretch>
        </p:blipFill>
        <p:spPr>
          <a:xfrm>
            <a:off x="8639169" y="1022330"/>
            <a:ext cx="441834" cy="583719"/>
          </a:xfrm>
          <a:prstGeom prst="rect">
            <a:avLst/>
          </a:prstGeom>
        </p:spPr>
      </p:pic>
      <p:sp>
        <p:nvSpPr>
          <p:cNvPr id="15" name="Rounded Rectangle 8"/>
          <p:cNvSpPr>
            <a:spLocks noChangeArrowheads="1"/>
          </p:cNvSpPr>
          <p:nvPr/>
        </p:nvSpPr>
        <p:spPr bwMode="auto">
          <a:xfrm>
            <a:off x="0" y="472886"/>
            <a:ext cx="7215336" cy="10343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51024" tIns="25512" rIns="51024" bIns="25512"/>
          <a:lstStyle/>
          <a:p>
            <a:r>
              <a:rPr lang="en-US" b="1" dirty="0" smtClean="0">
                <a:solidFill>
                  <a:srgbClr val="FF0000"/>
                </a:solidFill>
              </a:rPr>
              <a:t>IBM will </a:t>
            </a:r>
            <a:r>
              <a:rPr lang="en-US" b="1" dirty="0">
                <a:solidFill>
                  <a:srgbClr val="FF0000"/>
                </a:solidFill>
              </a:rPr>
              <a:t>implementing </a:t>
            </a:r>
            <a:r>
              <a:rPr lang="en-US" b="1" dirty="0" err="1">
                <a:solidFill>
                  <a:srgbClr val="FF0000"/>
                </a:solidFill>
              </a:rPr>
              <a:t>upto</a:t>
            </a:r>
            <a:r>
              <a:rPr lang="en-US" b="1" dirty="0">
                <a:solidFill>
                  <a:srgbClr val="FF0000"/>
                </a:solidFill>
              </a:rPr>
              <a:t> 4 services </a:t>
            </a:r>
            <a:r>
              <a:rPr lang="en-US" b="1" dirty="0" smtClean="0">
                <a:solidFill>
                  <a:srgbClr val="FF0000"/>
                </a:solidFill>
              </a:rPr>
              <a:t>in a 6 week </a:t>
            </a:r>
            <a:r>
              <a:rPr lang="en-US" b="1" dirty="0">
                <a:solidFill>
                  <a:srgbClr val="FF0000"/>
                </a:solidFill>
              </a:rPr>
              <a:t>pilot </a:t>
            </a:r>
            <a:r>
              <a:rPr lang="en-US" b="1" dirty="0" smtClean="0">
                <a:solidFill>
                  <a:srgbClr val="FF0000"/>
                </a:solidFill>
              </a:rPr>
              <a:t>MVP mobile </a:t>
            </a:r>
            <a:r>
              <a:rPr lang="en-US" b="1" dirty="0">
                <a:solidFill>
                  <a:srgbClr val="FF0000"/>
                </a:solidFill>
              </a:rPr>
              <a:t>app </a:t>
            </a:r>
            <a:r>
              <a:rPr lang="en-US" b="1" dirty="0" smtClean="0">
                <a:solidFill>
                  <a:srgbClr val="FF0000"/>
                </a:solidFill>
              </a:rPr>
              <a:t>effort built using </a:t>
            </a:r>
            <a:r>
              <a:rPr lang="en-US" b="1" dirty="0">
                <a:solidFill>
                  <a:srgbClr val="FF0000"/>
                </a:solidFill>
              </a:rPr>
              <a:t>the </a:t>
            </a:r>
            <a:r>
              <a:rPr lang="en-US" b="1" dirty="0" err="1" smtClean="0">
                <a:solidFill>
                  <a:srgbClr val="0050A6"/>
                </a:solidFill>
              </a:rPr>
              <a:t>Bluemix</a:t>
            </a:r>
            <a:r>
              <a:rPr lang="en-US" b="1" dirty="0" smtClean="0">
                <a:solidFill>
                  <a:srgbClr val="0050A6"/>
                </a:solidFill>
              </a:rPr>
              <a:t> on IBM </a:t>
            </a:r>
            <a:r>
              <a:rPr lang="en-US" b="1" dirty="0">
                <a:solidFill>
                  <a:srgbClr val="0050A6"/>
                </a:solidFill>
              </a:rPr>
              <a:t>owned platform </a:t>
            </a:r>
            <a:r>
              <a:rPr lang="en-US" b="1" dirty="0" smtClean="0">
                <a:solidFill>
                  <a:srgbClr val="FF0000"/>
                </a:solidFill>
              </a:rPr>
              <a:t>dedicated to Customer:</a:t>
            </a:r>
            <a:endParaRPr lang="en-US" b="1" dirty="0">
              <a:solidFill>
                <a:srgbClr val="FF0000"/>
              </a:solidFill>
            </a:endParaRPr>
          </a:p>
        </p:txBody>
      </p:sp>
    </p:spTree>
    <p:extLst>
      <p:ext uri="{BB962C8B-B14F-4D97-AF65-F5344CB8AC3E}">
        <p14:creationId xmlns:p14="http://schemas.microsoft.com/office/powerpoint/2010/main" val="22199133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905001" y="6569075"/>
            <a:ext cx="4495204" cy="365125"/>
          </a:xfrm>
        </p:spPr>
        <p:txBody>
          <a:bodyPr/>
          <a:lstStyle/>
          <a:p>
            <a:r>
              <a:rPr lang="en-US" dirty="0" smtClean="0">
                <a:solidFill>
                  <a:schemeClr val="bg1">
                    <a:lumMod val="50000"/>
                  </a:schemeClr>
                </a:solidFill>
              </a:rPr>
              <a:t>Banking and Financial Markets Workshop</a:t>
            </a:r>
            <a:endParaRPr lang="en-US" dirty="0">
              <a:solidFill>
                <a:schemeClr val="bg1">
                  <a:lumMod val="50000"/>
                </a:schemeClr>
              </a:solidFill>
            </a:endParaRPr>
          </a:p>
        </p:txBody>
      </p:sp>
      <p:sp>
        <p:nvSpPr>
          <p:cNvPr id="27" name="Slide Number Placeholder 26"/>
          <p:cNvSpPr>
            <a:spLocks noGrp="1"/>
          </p:cNvSpPr>
          <p:nvPr>
            <p:ph type="sldNum" sz="quarter" idx="11"/>
          </p:nvPr>
        </p:nvSpPr>
        <p:spPr/>
        <p:txBody>
          <a:bodyPr/>
          <a:lstStyle/>
          <a:p>
            <a:fld id="{2A013F82-EE5E-44EE-A61D-E31C6657F26F}" type="slidenum">
              <a:rPr lang="en-US" smtClean="0">
                <a:solidFill>
                  <a:schemeClr val="bg1">
                    <a:lumMod val="50000"/>
                  </a:schemeClr>
                </a:solidFill>
              </a:rPr>
              <a:pPr/>
              <a:t>4</a:t>
            </a:fld>
            <a:endParaRPr lang="en-US">
              <a:solidFill>
                <a:schemeClr val="bg1">
                  <a:lumMod val="50000"/>
                </a:schemeClr>
              </a:solidFill>
            </a:endParaRPr>
          </a:p>
        </p:txBody>
      </p:sp>
      <p:sp>
        <p:nvSpPr>
          <p:cNvPr id="2" name="Title 1"/>
          <p:cNvSpPr>
            <a:spLocks noGrp="1"/>
          </p:cNvSpPr>
          <p:nvPr>
            <p:ph type="title"/>
          </p:nvPr>
        </p:nvSpPr>
        <p:spPr/>
        <p:txBody>
          <a:bodyPr/>
          <a:lstStyle/>
          <a:p>
            <a:r>
              <a:rPr lang="en-US" dirty="0" smtClean="0"/>
              <a:t>New modes of engagement</a:t>
            </a:r>
            <a:endParaRPr lang="en-US" dirty="0"/>
          </a:p>
        </p:txBody>
      </p:sp>
      <p:sp>
        <p:nvSpPr>
          <p:cNvPr id="10" name="AutoShape 29"/>
          <p:cNvSpPr>
            <a:spLocks noChangeArrowheads="1"/>
          </p:cNvSpPr>
          <p:nvPr/>
        </p:nvSpPr>
        <p:spPr bwMode="auto">
          <a:xfrm>
            <a:off x="295713" y="3925525"/>
            <a:ext cx="8253910" cy="979111"/>
          </a:xfrm>
          <a:prstGeom prst="leftRightArrow">
            <a:avLst>
              <a:gd name="adj1" fmla="val 63889"/>
              <a:gd name="adj2" fmla="val 49956"/>
            </a:avLst>
          </a:prstGeom>
          <a:gradFill rotWithShape="1">
            <a:gsLst>
              <a:gs pos="50000">
                <a:schemeClr val="bg1">
                  <a:alpha val="20000"/>
                </a:schemeClr>
              </a:gs>
              <a:gs pos="20000">
                <a:srgbClr val="C8DEFF"/>
              </a:gs>
              <a:gs pos="80000">
                <a:srgbClr val="C8E1FF"/>
              </a:gs>
            </a:gsLst>
            <a:lin ang="0" scaled="1"/>
          </a:gradFill>
          <a:ln w="9525">
            <a:noFill/>
            <a:miter lim="800000"/>
            <a:headEnd/>
            <a:tailEnd/>
          </a:ln>
          <a:effectLst>
            <a:outerShdw blurRad="127000" dist="127000" dir="2400000" algn="tr" rotWithShape="0">
              <a:prstClr val="black">
                <a:alpha val="40000"/>
              </a:prstClr>
            </a:outerShdw>
          </a:effectLst>
          <a:scene3d>
            <a:camera prst="orthographicFront"/>
            <a:lightRig rig="threePt" dir="t"/>
          </a:scene3d>
          <a:sp3d>
            <a:bevelT w="25400" h="25400" prst="angle"/>
          </a:sp3d>
        </p:spPr>
        <p:txBody>
          <a:bodyPr wrap="none" lIns="91410" tIns="45705" rIns="91410" bIns="45705" anchor="ctr"/>
          <a:lstStyle/>
          <a:p>
            <a:pPr defTabSz="914099">
              <a:defRPr/>
            </a:pPr>
            <a:endParaRPr lang="en-US" kern="0">
              <a:solidFill>
                <a:sysClr val="windowText" lastClr="000000"/>
              </a:solidFill>
              <a:latin typeface="Helvetica Neue"/>
              <a:cs typeface="Helvetica Neue"/>
            </a:endParaRPr>
          </a:p>
        </p:txBody>
      </p:sp>
      <p:sp>
        <p:nvSpPr>
          <p:cNvPr id="11" name="Rectangle 30"/>
          <p:cNvSpPr>
            <a:spLocks noChangeArrowheads="1"/>
          </p:cNvSpPr>
          <p:nvPr/>
        </p:nvSpPr>
        <p:spPr bwMode="auto">
          <a:xfrm>
            <a:off x="620974" y="4032251"/>
            <a:ext cx="3144252" cy="643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80269" tIns="41744" rIns="80269" bIns="41744">
            <a:spAutoFit/>
          </a:bodyPr>
          <a:lstStyle/>
          <a:p>
            <a:pPr algn="ctr" defTabSz="571081">
              <a:lnSpc>
                <a:spcPct val="90000"/>
              </a:lnSpc>
              <a:spcBef>
                <a:spcPts val="1005"/>
              </a:spcBef>
              <a:tabLst>
                <a:tab pos="0" algn="l"/>
                <a:tab pos="407829" algn="l"/>
                <a:tab pos="815659" algn="l"/>
                <a:tab pos="1223491" algn="l"/>
                <a:tab pos="1631318" algn="l"/>
                <a:tab pos="2039150" algn="l"/>
                <a:tab pos="2446977" algn="l"/>
                <a:tab pos="2854811" algn="l"/>
                <a:tab pos="3262636" algn="l"/>
                <a:tab pos="3670473" algn="l"/>
                <a:tab pos="4078295" algn="l"/>
                <a:tab pos="4486132" algn="l"/>
                <a:tab pos="4893954" algn="l"/>
                <a:tab pos="5301793" algn="l"/>
                <a:tab pos="5709613" algn="l"/>
                <a:tab pos="6117452" algn="l"/>
                <a:tab pos="6525273" algn="l"/>
                <a:tab pos="6933112" algn="l"/>
                <a:tab pos="7340932" algn="l"/>
                <a:tab pos="7748769" algn="l"/>
                <a:tab pos="8156591" algn="l"/>
              </a:tabLst>
              <a:defRPr/>
            </a:pPr>
            <a:r>
              <a:rPr lang="en-US" sz="2000" b="1" dirty="0">
                <a:solidFill>
                  <a:srgbClr val="003F69"/>
                </a:solidFill>
                <a:latin typeface="Helvetica Neue"/>
                <a:cs typeface="Helvetica Neue"/>
              </a:rPr>
              <a:t>Data &amp; Transaction Integrity</a:t>
            </a:r>
          </a:p>
        </p:txBody>
      </p:sp>
      <p:sp>
        <p:nvSpPr>
          <p:cNvPr id="12" name="Rectangle 31"/>
          <p:cNvSpPr>
            <a:spLocks noChangeArrowheads="1"/>
          </p:cNvSpPr>
          <p:nvPr/>
        </p:nvSpPr>
        <p:spPr bwMode="auto">
          <a:xfrm>
            <a:off x="4821587" y="4037013"/>
            <a:ext cx="3170459" cy="643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80269" tIns="41744" rIns="80269" bIns="41744">
            <a:spAutoFit/>
          </a:bodyPr>
          <a:lstStyle/>
          <a:p>
            <a:pPr algn="ctr" defTabSz="571081">
              <a:lnSpc>
                <a:spcPct val="90000"/>
              </a:lnSpc>
              <a:spcBef>
                <a:spcPts val="1005"/>
              </a:spcBef>
              <a:tabLst>
                <a:tab pos="0" algn="l"/>
                <a:tab pos="407829" algn="l"/>
                <a:tab pos="815659" algn="l"/>
                <a:tab pos="1223491" algn="l"/>
                <a:tab pos="1631318" algn="l"/>
                <a:tab pos="2039150" algn="l"/>
                <a:tab pos="2446977" algn="l"/>
                <a:tab pos="2854811" algn="l"/>
                <a:tab pos="3262636" algn="l"/>
                <a:tab pos="3670473" algn="l"/>
                <a:tab pos="4078295" algn="l"/>
                <a:tab pos="4486132" algn="l"/>
                <a:tab pos="4893954" algn="l"/>
                <a:tab pos="5301793" algn="l"/>
                <a:tab pos="5709613" algn="l"/>
                <a:tab pos="6117452" algn="l"/>
                <a:tab pos="6525273" algn="l"/>
                <a:tab pos="6933112" algn="l"/>
                <a:tab pos="7340932" algn="l"/>
                <a:tab pos="7748769" algn="l"/>
                <a:tab pos="8156591" algn="l"/>
              </a:tabLst>
              <a:defRPr/>
            </a:pPr>
            <a:r>
              <a:rPr lang="en-US" sz="2000" b="1" dirty="0">
                <a:solidFill>
                  <a:srgbClr val="003F69"/>
                </a:solidFill>
                <a:latin typeface="Helvetica Neue"/>
                <a:cs typeface="Helvetica Neue"/>
              </a:rPr>
              <a:t>Smarter Devices &amp; Assets</a:t>
            </a:r>
          </a:p>
        </p:txBody>
      </p:sp>
      <p:grpSp>
        <p:nvGrpSpPr>
          <p:cNvPr id="28" name="Group 27"/>
          <p:cNvGrpSpPr/>
          <p:nvPr/>
        </p:nvGrpSpPr>
        <p:grpSpPr>
          <a:xfrm>
            <a:off x="295712" y="1617997"/>
            <a:ext cx="3489762" cy="2190368"/>
            <a:chOff x="295712" y="1617997"/>
            <a:chExt cx="3489762" cy="2190368"/>
          </a:xfrm>
        </p:grpSpPr>
        <p:sp>
          <p:nvSpPr>
            <p:cNvPr id="7" name="Rounded Rectangle 6"/>
            <p:cNvSpPr/>
            <p:nvPr/>
          </p:nvSpPr>
          <p:spPr>
            <a:xfrm>
              <a:off x="295712" y="2101485"/>
              <a:ext cx="3489762" cy="1706880"/>
            </a:xfrm>
            <a:prstGeom prst="roundRect">
              <a:avLst>
                <a:gd name="adj" fmla="val 10591"/>
              </a:avLst>
            </a:prstGeom>
            <a:gradFill>
              <a:gsLst>
                <a:gs pos="0">
                  <a:schemeClr val="tx2">
                    <a:lumMod val="75000"/>
                  </a:schemeClr>
                </a:gs>
                <a:gs pos="100000">
                  <a:srgbClr val="0087E6"/>
                </a:gs>
                <a:gs pos="48000">
                  <a:srgbClr val="005CBF"/>
                </a:gs>
              </a:gsLst>
              <a:lin ang="5400000" scaled="0"/>
            </a:gradFill>
            <a:ln w="1905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outerShdw blurRad="76200" dist="76200" dir="5400000" algn="t"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defTabSz="914400">
                <a:defRPr/>
              </a:pPr>
              <a:endParaRPr lang="en-US">
                <a:solidFill>
                  <a:srgbClr val="FFFFFF"/>
                </a:solidFill>
                <a:latin typeface="Helvetica Neue"/>
                <a:ea typeface="ＭＳ Ｐゴシック"/>
                <a:cs typeface="Helvetica Neue"/>
              </a:endParaRPr>
            </a:p>
          </p:txBody>
        </p:sp>
        <p:sp>
          <p:nvSpPr>
            <p:cNvPr id="9" name="Text Box 8"/>
            <p:cNvSpPr txBox="1">
              <a:spLocks noChangeArrowheads="1"/>
            </p:cNvSpPr>
            <p:nvPr/>
          </p:nvSpPr>
          <p:spPr bwMode="auto">
            <a:xfrm>
              <a:off x="920828" y="1617997"/>
              <a:ext cx="2239531" cy="351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73539" tIns="36930" rIns="73539" bIns="3693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9pPr>
            </a:lstStyle>
            <a:p>
              <a:pPr defTabSz="571081">
                <a:defRPr/>
              </a:pPr>
              <a:r>
                <a:rPr lang="en-US" sz="1800" b="1" dirty="0">
                  <a:solidFill>
                    <a:srgbClr val="7F7F7F"/>
                  </a:solidFill>
                  <a:latin typeface="Helvetica Neue"/>
                  <a:cs typeface="Helvetica Neue"/>
                </a:rPr>
                <a:t>Systems of Record</a:t>
              </a:r>
              <a:endParaRPr lang="en-US" sz="1600" dirty="0">
                <a:solidFill>
                  <a:srgbClr val="7F7F7F"/>
                </a:solidFill>
                <a:latin typeface="Helvetica Neue"/>
                <a:cs typeface="Helvetica Neue"/>
              </a:endParaRPr>
            </a:p>
          </p:txBody>
        </p:sp>
        <p:sp>
          <p:nvSpPr>
            <p:cNvPr id="13" name="TextBox 7"/>
            <p:cNvSpPr txBox="1">
              <a:spLocks noChangeArrowheads="1"/>
            </p:cNvSpPr>
            <p:nvPr/>
          </p:nvSpPr>
          <p:spPr bwMode="auto">
            <a:xfrm>
              <a:off x="620974" y="2297449"/>
              <a:ext cx="283923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cs typeface="ＭＳ Ｐゴシック" charset="0"/>
                </a:defRPr>
              </a:lvl1pPr>
              <a:lvl2pPr marL="742950" indent="-28575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2pPr>
              <a:lvl3pPr marL="11430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3pPr>
              <a:lvl4pPr marL="16002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4pPr>
              <a:lvl5pPr marL="20574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5pPr>
              <a:lvl6pPr marL="25146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6pPr>
              <a:lvl7pPr marL="29718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7pPr>
              <a:lvl8pPr marL="34290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8pPr>
              <a:lvl9pPr marL="38862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9pPr>
            </a:lstStyle>
            <a:p>
              <a:pPr>
                <a:spcBef>
                  <a:spcPts val="600"/>
                </a:spcBef>
                <a:buClr>
                  <a:srgbClr val="C8E1FF"/>
                </a:buClr>
                <a:buFont typeface="Arial" charset="0"/>
                <a:buChar char="•"/>
              </a:pPr>
              <a:r>
                <a:rPr lang="en-US" sz="2000" dirty="0">
                  <a:solidFill>
                    <a:srgbClr val="FFFFFF"/>
                  </a:solidFill>
                  <a:latin typeface="Helvetica Neue"/>
                  <a:ea typeface="MS PGothic" charset="0"/>
                  <a:cs typeface="Helvetica Neue"/>
                </a:rPr>
                <a:t>Data &amp; Transactions</a:t>
              </a:r>
            </a:p>
            <a:p>
              <a:pPr>
                <a:spcBef>
                  <a:spcPts val="600"/>
                </a:spcBef>
                <a:buClr>
                  <a:srgbClr val="C8E1FF"/>
                </a:buClr>
                <a:buFont typeface="Arial" charset="0"/>
                <a:buChar char="•"/>
              </a:pPr>
              <a:r>
                <a:rPr lang="en-US" sz="2000" dirty="0">
                  <a:solidFill>
                    <a:srgbClr val="FFFFFF"/>
                  </a:solidFill>
                  <a:latin typeface="Helvetica Neue"/>
                  <a:ea typeface="MS PGothic" charset="0"/>
                  <a:cs typeface="Helvetica Neue"/>
                </a:rPr>
                <a:t>App Infrastructure</a:t>
              </a:r>
            </a:p>
            <a:p>
              <a:pPr>
                <a:spcBef>
                  <a:spcPts val="600"/>
                </a:spcBef>
                <a:buClr>
                  <a:srgbClr val="C8E1FF"/>
                </a:buClr>
                <a:buFont typeface="Arial" charset="0"/>
                <a:buChar char="•"/>
              </a:pPr>
              <a:r>
                <a:rPr lang="en-US" sz="2000" dirty="0">
                  <a:solidFill>
                    <a:srgbClr val="FFFFFF"/>
                  </a:solidFill>
                  <a:latin typeface="Helvetica Neue"/>
                  <a:ea typeface="MS PGothic" charset="0"/>
                  <a:cs typeface="Helvetica Neue"/>
                </a:rPr>
                <a:t>Virtualized Resources </a:t>
              </a:r>
            </a:p>
          </p:txBody>
        </p:sp>
      </p:grpSp>
      <p:grpSp>
        <p:nvGrpSpPr>
          <p:cNvPr id="29" name="Group 28"/>
          <p:cNvGrpSpPr/>
          <p:nvPr/>
        </p:nvGrpSpPr>
        <p:grpSpPr>
          <a:xfrm>
            <a:off x="5059861" y="1604962"/>
            <a:ext cx="3489762" cy="2190368"/>
            <a:chOff x="5059861" y="1604962"/>
            <a:chExt cx="3489762" cy="2190368"/>
          </a:xfrm>
        </p:grpSpPr>
        <p:sp>
          <p:nvSpPr>
            <p:cNvPr id="6" name="Rounded Rectangle 5"/>
            <p:cNvSpPr/>
            <p:nvPr/>
          </p:nvSpPr>
          <p:spPr>
            <a:xfrm>
              <a:off x="5059861" y="2088450"/>
              <a:ext cx="3489762" cy="1706880"/>
            </a:xfrm>
            <a:prstGeom prst="roundRect">
              <a:avLst>
                <a:gd name="adj" fmla="val 10591"/>
              </a:avLst>
            </a:prstGeom>
            <a:gradFill>
              <a:gsLst>
                <a:gs pos="0">
                  <a:schemeClr val="accent5">
                    <a:lumMod val="50000"/>
                  </a:schemeClr>
                </a:gs>
                <a:gs pos="100000">
                  <a:srgbClr val="00B050"/>
                </a:gs>
                <a:gs pos="48000">
                  <a:schemeClr val="accent5">
                    <a:lumMod val="75000"/>
                  </a:schemeClr>
                </a:gs>
              </a:gsLst>
              <a:lin ang="5400000" scaled="0"/>
            </a:gradFill>
            <a:ln w="1905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outerShdw blurRad="76200" dist="76200" dir="5400000" algn="t"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defTabSz="914400">
                <a:defRPr/>
              </a:pPr>
              <a:endParaRPr lang="en-US">
                <a:solidFill>
                  <a:srgbClr val="FFFFFF"/>
                </a:solidFill>
                <a:latin typeface="Helvetica Neue"/>
                <a:ea typeface="ＭＳ Ｐゴシック"/>
                <a:cs typeface="Helvetica Neue"/>
              </a:endParaRPr>
            </a:p>
          </p:txBody>
        </p:sp>
        <p:sp>
          <p:nvSpPr>
            <p:cNvPr id="8" name="Text Box 7"/>
            <p:cNvSpPr txBox="1">
              <a:spLocks noChangeArrowheads="1"/>
            </p:cNvSpPr>
            <p:nvPr/>
          </p:nvSpPr>
          <p:spPr bwMode="auto">
            <a:xfrm>
              <a:off x="5390375" y="1604962"/>
              <a:ext cx="2828735" cy="351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73539" tIns="36930" rIns="73539" bIns="3693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MS PGothic" charset="0"/>
                  <a:cs typeface="MS PGothic" charset="0"/>
                </a:defRPr>
              </a:lvl9pPr>
            </a:lstStyle>
            <a:p>
              <a:pPr defTabSz="571081">
                <a:defRPr/>
              </a:pPr>
              <a:r>
                <a:rPr lang="en-US" sz="1800" b="1" dirty="0" smtClean="0">
                  <a:solidFill>
                    <a:srgbClr val="7F7F7F"/>
                  </a:solidFill>
                  <a:latin typeface="Helvetica Neue"/>
                  <a:cs typeface="Helvetica Neue"/>
                </a:rPr>
                <a:t>Systems of </a:t>
              </a:r>
              <a:r>
                <a:rPr lang="en-US" sz="1800" b="1" dirty="0">
                  <a:solidFill>
                    <a:srgbClr val="7F7F7F"/>
                  </a:solidFill>
                  <a:latin typeface="Helvetica Neue"/>
                  <a:cs typeface="Helvetica Neue"/>
                </a:rPr>
                <a:t>Engagement</a:t>
              </a:r>
              <a:endParaRPr lang="en-US" sz="1600" dirty="0">
                <a:solidFill>
                  <a:srgbClr val="7F7F7F"/>
                </a:solidFill>
                <a:latin typeface="Helvetica Neue"/>
                <a:cs typeface="Helvetica Neue"/>
              </a:endParaRPr>
            </a:p>
          </p:txBody>
        </p:sp>
        <p:sp>
          <p:nvSpPr>
            <p:cNvPr id="15" name="TextBox 33"/>
            <p:cNvSpPr txBox="1">
              <a:spLocks noChangeArrowheads="1"/>
            </p:cNvSpPr>
            <p:nvPr/>
          </p:nvSpPr>
          <p:spPr bwMode="auto">
            <a:xfrm>
              <a:off x="5224456" y="2182814"/>
              <a:ext cx="316057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cs typeface="ＭＳ Ｐゴシック" charset="0"/>
                </a:defRPr>
              </a:lvl1pPr>
              <a:lvl2pPr marL="742950" indent="-28575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2pPr>
              <a:lvl3pPr marL="11430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3pPr>
              <a:lvl4pPr marL="16002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4pPr>
              <a:lvl5pPr marL="2057400" indent="-228600" defTabSz="569913">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5pPr>
              <a:lvl6pPr marL="25146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6pPr>
              <a:lvl7pPr marL="29718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7pPr>
              <a:lvl8pPr marL="34290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8pPr>
              <a:lvl9pPr marL="3886200" indent="-228600" defTabSz="569913" eaLnBrk="0" fontAlgn="base" hangingPunct="0">
                <a:spcBef>
                  <a:spcPct val="0"/>
                </a:spcBef>
                <a:spcAft>
                  <a:spcPct val="0"/>
                </a:spcAft>
                <a:tabLst>
                  <a:tab pos="142875" algn="l"/>
                  <a:tab pos="550863" algn="l"/>
                  <a:tab pos="958850" algn="l"/>
                  <a:tab pos="1366838" algn="l"/>
                  <a:tab pos="1774825" algn="l"/>
                  <a:tab pos="2182813" algn="l"/>
                  <a:tab pos="2590800" algn="l"/>
                  <a:tab pos="2998788" algn="l"/>
                  <a:tab pos="3406775" algn="l"/>
                  <a:tab pos="3814763" algn="l"/>
                  <a:tab pos="4221163" algn="l"/>
                  <a:tab pos="4629150" algn="l"/>
                  <a:tab pos="5037138" algn="l"/>
                  <a:tab pos="5445125" algn="l"/>
                  <a:tab pos="5853113" algn="l"/>
                  <a:tab pos="6261100" algn="l"/>
                  <a:tab pos="6669088" algn="l"/>
                  <a:tab pos="7077075" algn="l"/>
                  <a:tab pos="7485063" algn="l"/>
                  <a:tab pos="7893050" algn="l"/>
                  <a:tab pos="8299450" algn="l"/>
                </a:tabLst>
                <a:defRPr sz="2400">
                  <a:solidFill>
                    <a:schemeClr val="tx1"/>
                  </a:solidFill>
                  <a:latin typeface="Arial" charset="0"/>
                  <a:ea typeface="ＭＳ Ｐゴシック" charset="0"/>
                </a:defRPr>
              </a:lvl9pPr>
            </a:lstStyle>
            <a:p>
              <a:pPr>
                <a:spcBef>
                  <a:spcPts val="600"/>
                </a:spcBef>
                <a:buClr>
                  <a:srgbClr val="92D050"/>
                </a:buClr>
                <a:buFont typeface="Arial" charset="0"/>
                <a:buChar char="•"/>
              </a:pPr>
              <a:r>
                <a:rPr lang="en-US" sz="2000" dirty="0">
                  <a:solidFill>
                    <a:prstClr val="white"/>
                  </a:solidFill>
                  <a:latin typeface="Helvetica Neue"/>
                  <a:ea typeface="MS PGothic" charset="0"/>
                  <a:cs typeface="Helvetica Neue"/>
                </a:rPr>
                <a:t>Expanding Interface Modalities</a:t>
              </a:r>
            </a:p>
            <a:p>
              <a:pPr>
                <a:spcBef>
                  <a:spcPts val="600"/>
                </a:spcBef>
                <a:buClr>
                  <a:srgbClr val="92D050"/>
                </a:buClr>
                <a:buFont typeface="Arial" charset="0"/>
                <a:buChar char="•"/>
              </a:pPr>
              <a:r>
                <a:rPr lang="en-US" sz="2000" dirty="0">
                  <a:solidFill>
                    <a:prstClr val="white"/>
                  </a:solidFill>
                  <a:latin typeface="Helvetica Neue"/>
                  <a:ea typeface="MS PGothic" charset="0"/>
                  <a:cs typeface="Helvetica Neue"/>
                </a:rPr>
                <a:t>Big Data and Analytics</a:t>
              </a:r>
            </a:p>
            <a:p>
              <a:pPr>
                <a:spcBef>
                  <a:spcPts val="600"/>
                </a:spcBef>
                <a:buClr>
                  <a:srgbClr val="92D050"/>
                </a:buClr>
                <a:buFont typeface="Arial" charset="0"/>
                <a:buChar char="•"/>
              </a:pPr>
              <a:r>
                <a:rPr lang="en-US" sz="2000" dirty="0">
                  <a:solidFill>
                    <a:prstClr val="white"/>
                  </a:solidFill>
                  <a:latin typeface="Helvetica Neue"/>
                  <a:ea typeface="MS PGothic" charset="0"/>
                  <a:cs typeface="Helvetica Neue"/>
                </a:rPr>
                <a:t>Social Networking</a:t>
              </a:r>
            </a:p>
          </p:txBody>
        </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5034" y="3684590"/>
            <a:ext cx="319171"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5889" y="4037015"/>
            <a:ext cx="15958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3684" y="3519488"/>
            <a:ext cx="319171"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descr="Car_Schemat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869" y="4811709"/>
            <a:ext cx="1279493"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04276" y="5414962"/>
            <a:ext cx="1019574"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39309" y="5530847"/>
            <a:ext cx="105273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84416" y="4954587"/>
            <a:ext cx="865534"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828" y="4886618"/>
            <a:ext cx="224774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8"/>
          <p:cNvSpPr>
            <a:spLocks noChangeArrowheads="1"/>
          </p:cNvSpPr>
          <p:nvPr/>
        </p:nvSpPr>
        <p:spPr bwMode="auto">
          <a:xfrm>
            <a:off x="3857011" y="5078948"/>
            <a:ext cx="1013485" cy="1069975"/>
          </a:xfrm>
          <a:prstGeom prst="rightArrow">
            <a:avLst>
              <a:gd name="adj1" fmla="val 49676"/>
              <a:gd name="adj2" fmla="val 68301"/>
            </a:avLst>
          </a:prstGeom>
          <a:solidFill>
            <a:srgbClr val="2CB1AE"/>
          </a:solidFill>
          <a:ln w="9360">
            <a:noFill/>
            <a:miter lim="800000"/>
            <a:headEnd/>
            <a:tailEnd/>
          </a:ln>
        </p:spPr>
        <p:txBody>
          <a:bodyPr wrap="none" anchor="ctr"/>
          <a:lstStyle/>
          <a:p>
            <a:pPr defTabSz="914400">
              <a:defRPr/>
            </a:pPr>
            <a:endParaRPr lang="en-US">
              <a:solidFill>
                <a:srgbClr val="000000"/>
              </a:solidFill>
              <a:latin typeface="Helvetica Neue"/>
              <a:cs typeface="Helvetica Neue"/>
            </a:endParaRPr>
          </a:p>
        </p:txBody>
      </p:sp>
      <p:pic>
        <p:nvPicPr>
          <p:cNvPr id="14"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61665" y="2152312"/>
            <a:ext cx="185547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noChangeArrowheads="1"/>
          </p:cNvPicPr>
          <p:nvPr/>
        </p:nvPicPr>
        <p:blipFill>
          <a:blip r:embed="rId11"/>
          <a:stretch>
            <a:fillRect/>
          </a:stretch>
        </p:blipFill>
        <p:spPr bwMode="auto">
          <a:xfrm>
            <a:off x="3480670" y="3319128"/>
            <a:ext cx="1888823"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63500" dir="2700000" algn="ctr" rotWithShape="0">
                    <a:schemeClr val="bg2">
                      <a:alpha val="45000"/>
                    </a:schemeClr>
                  </a:outerShdw>
                </a:effectLst>
              </a14:hiddenEffects>
            </a:ext>
          </a:extLst>
        </p:spPr>
      </p:pic>
      <p:sp>
        <p:nvSpPr>
          <p:cNvPr id="17" name="TextBox 2"/>
          <p:cNvSpPr txBox="1">
            <a:spLocks noChangeArrowheads="1"/>
          </p:cNvSpPr>
          <p:nvPr/>
        </p:nvSpPr>
        <p:spPr bwMode="auto">
          <a:xfrm>
            <a:off x="3619961" y="2569923"/>
            <a:ext cx="1625627" cy="64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4" rIns="91430" bIns="45714">
            <a:spAutoFit/>
          </a:bodyPr>
          <a:lstStyle>
            <a:lvl1pPr defTabSz="569913">
              <a:defRPr sz="2400">
                <a:solidFill>
                  <a:schemeClr val="tx1"/>
                </a:solidFill>
                <a:latin typeface="Arial" charset="0"/>
                <a:ea typeface="ＭＳ Ｐゴシック" charset="0"/>
                <a:cs typeface="ＭＳ Ｐゴシック" charset="0"/>
              </a:defRPr>
            </a:lvl1pPr>
            <a:lvl2pPr marL="742950" indent="-285750" defTabSz="569913">
              <a:defRPr sz="2400">
                <a:solidFill>
                  <a:schemeClr val="tx1"/>
                </a:solidFill>
                <a:latin typeface="Arial" charset="0"/>
                <a:ea typeface="ＭＳ Ｐゴシック" charset="0"/>
              </a:defRPr>
            </a:lvl2pPr>
            <a:lvl3pPr marL="1143000" indent="-228600" defTabSz="569913">
              <a:defRPr sz="2400">
                <a:solidFill>
                  <a:schemeClr val="tx1"/>
                </a:solidFill>
                <a:latin typeface="Arial" charset="0"/>
                <a:ea typeface="ＭＳ Ｐゴシック" charset="0"/>
              </a:defRPr>
            </a:lvl3pPr>
            <a:lvl4pPr marL="1600200" indent="-228600" defTabSz="569913">
              <a:defRPr sz="2400">
                <a:solidFill>
                  <a:schemeClr val="tx1"/>
                </a:solidFill>
                <a:latin typeface="Arial" charset="0"/>
                <a:ea typeface="ＭＳ Ｐゴシック" charset="0"/>
              </a:defRPr>
            </a:lvl4pPr>
            <a:lvl5pPr marL="2057400" indent="-228600" defTabSz="569913">
              <a:defRPr sz="2400">
                <a:solidFill>
                  <a:schemeClr val="tx1"/>
                </a:solidFill>
                <a:latin typeface="Arial" charset="0"/>
                <a:ea typeface="ＭＳ Ｐゴシック" charset="0"/>
              </a:defRPr>
            </a:lvl5pPr>
            <a:lvl6pPr marL="2514600" indent="-228600" defTabSz="569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569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569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569913"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400" b="1" dirty="0">
                <a:latin typeface="Helvetica Neue"/>
                <a:ea typeface="MS PGothic" charset="0"/>
                <a:cs typeface="Helvetica Neue"/>
              </a:rPr>
              <a:t>Next</a:t>
            </a:r>
            <a:r>
              <a:rPr lang="en-US" sz="1400" b="1" dirty="0" smtClean="0">
                <a:latin typeface="Helvetica Neue"/>
                <a:ea typeface="MS PGothic" charset="0"/>
                <a:cs typeface="Helvetica Neue"/>
              </a:rPr>
              <a:t> </a:t>
            </a:r>
          </a:p>
          <a:p>
            <a:pPr algn="ctr">
              <a:lnSpc>
                <a:spcPct val="85000"/>
              </a:lnSpc>
            </a:pPr>
            <a:r>
              <a:rPr lang="en-US" sz="1400" b="1" dirty="0" smtClean="0">
                <a:latin typeface="Helvetica Neue"/>
                <a:ea typeface="MS PGothic" charset="0"/>
                <a:cs typeface="Helvetica Neue"/>
              </a:rPr>
              <a:t>Generation </a:t>
            </a:r>
            <a:r>
              <a:rPr lang="en-US" sz="1400" b="1" dirty="0">
                <a:latin typeface="Helvetica Neue"/>
                <a:ea typeface="MS PGothic" charset="0"/>
                <a:cs typeface="Helvetica Neue"/>
              </a:rPr>
              <a:t>Architectures</a:t>
            </a:r>
          </a:p>
        </p:txBody>
      </p:sp>
    </p:spTree>
    <p:extLst>
      <p:ext uri="{BB962C8B-B14F-4D97-AF65-F5344CB8AC3E}">
        <p14:creationId xmlns:p14="http://schemas.microsoft.com/office/powerpoint/2010/main" val="38206455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0" presetClass="path" presetSubtype="0" fill="hold" nodeType="withEffect">
                                  <p:stCondLst>
                                    <p:cond delay="0"/>
                                  </p:stCondLst>
                                  <p:childTnLst>
                                    <p:animMotion origin="layout" path="M 0.00035 0.00092 L 0.00903 -0.02438 L 0.10799 -0.0358 L 0.04341 -0.05741 L 0.06216 -0.0858 L 0.09306 -0.07531 " pathEditMode="relative" rAng="0" ptsTypes="AAAAAA">
                                      <p:cBhvr>
                                        <p:cTn id="9" dur="1000" fill="hold"/>
                                        <p:tgtEl>
                                          <p:spTgt spid="18"/>
                                        </p:tgtEl>
                                        <p:attrNameLst>
                                          <p:attrName>ppt_x</p:attrName>
                                          <p:attrName>ppt_y</p:attrName>
                                        </p:attrNameLst>
                                      </p:cBhvr>
                                      <p:rCtr x="5382" y="-4352"/>
                                    </p:animMotion>
                                  </p:childTnLst>
                                </p:cTn>
                              </p:par>
                              <p:par>
                                <p:cTn id="10" presetID="10" presetClass="exit" presetSubtype="0" fill="hold" nodeType="withEffect">
                                  <p:stCondLst>
                                    <p:cond delay="900"/>
                                  </p:stCondLst>
                                  <p:childTnLst>
                                    <p:animEffect transition="out" filter="fade">
                                      <p:cBhvr>
                                        <p:cTn id="11" dur="100"/>
                                        <p:tgtEl>
                                          <p:spTgt spid="18"/>
                                        </p:tgtEl>
                                      </p:cBhvr>
                                    </p:animEffect>
                                    <p:set>
                                      <p:cBhvr>
                                        <p:cTn id="12" dur="1" fill="hold">
                                          <p:stCondLst>
                                            <p:cond delay="99"/>
                                          </p:stCondLst>
                                        </p:cTn>
                                        <p:tgtEl>
                                          <p:spTgt spid="18"/>
                                        </p:tgtEl>
                                        <p:attrNameLst>
                                          <p:attrName>style.visibility</p:attrName>
                                        </p:attrNameLst>
                                      </p:cBhvr>
                                      <p:to>
                                        <p:strVal val="hidden"/>
                                      </p:to>
                                    </p:set>
                                  </p:childTnLst>
                                </p:cTn>
                              </p:par>
                              <p:par>
                                <p:cTn id="13" presetID="10" presetClass="entr" presetSubtype="0" fill="hold" nodeType="withEffect">
                                  <p:stCondLst>
                                    <p:cond delay="2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
                                        <p:tgtEl>
                                          <p:spTgt spid="19"/>
                                        </p:tgtEl>
                                      </p:cBhvr>
                                    </p:animEffect>
                                  </p:childTnLst>
                                </p:cTn>
                              </p:par>
                              <p:par>
                                <p:cTn id="16" presetID="0" presetClass="path" presetSubtype="0" fill="hold" nodeType="withEffect">
                                  <p:stCondLst>
                                    <p:cond delay="200"/>
                                  </p:stCondLst>
                                  <p:childTnLst>
                                    <p:animMotion origin="layout" path="M -0.00087 0.00123 L 0.0059 -0.02562 L 0.05834 -0.00834 L 0.06737 -0.07377 L 0.13855 -0.0713 L 0.19098 -0.08426 L 0.20035 -0.06389 " pathEditMode="relative" rAng="0" ptsTypes="AAAAAAA">
                                      <p:cBhvr>
                                        <p:cTn id="17" dur="1000" fill="hold"/>
                                        <p:tgtEl>
                                          <p:spTgt spid="19"/>
                                        </p:tgtEl>
                                        <p:attrNameLst>
                                          <p:attrName>ppt_x</p:attrName>
                                          <p:attrName>ppt_y</p:attrName>
                                        </p:attrNameLst>
                                      </p:cBhvr>
                                      <p:rCtr x="10052" y="-4290"/>
                                    </p:animMotion>
                                  </p:childTnLst>
                                </p:cTn>
                              </p:par>
                              <p:par>
                                <p:cTn id="18" presetID="10" presetClass="exit" presetSubtype="0" fill="hold" nodeType="withEffect">
                                  <p:stCondLst>
                                    <p:cond delay="1100"/>
                                  </p:stCondLst>
                                  <p:childTnLst>
                                    <p:animEffect transition="out" filter="fade">
                                      <p:cBhvr>
                                        <p:cTn id="19" dur="100"/>
                                        <p:tgtEl>
                                          <p:spTgt spid="19"/>
                                        </p:tgtEl>
                                      </p:cBhvr>
                                    </p:animEffect>
                                    <p:set>
                                      <p:cBhvr>
                                        <p:cTn id="20" dur="1" fill="hold">
                                          <p:stCondLst>
                                            <p:cond delay="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
                                        <p:tgtEl>
                                          <p:spTgt spid="20"/>
                                        </p:tgtEl>
                                      </p:cBhvr>
                                    </p:animEffect>
                                  </p:childTnLst>
                                </p:cTn>
                              </p:par>
                              <p:par>
                                <p:cTn id="24" presetID="0" presetClass="path" presetSubtype="0" fill="hold" nodeType="withEffect">
                                  <p:stCondLst>
                                    <p:cond delay="0"/>
                                  </p:stCondLst>
                                  <p:childTnLst>
                                    <p:animMotion origin="layout" path="M -0.00121 0.00062 L 0.00035 0.01976 L -0.10625 -0.01234 L -0.0302 -0.05061 L -0.0625 -0.06913 " pathEditMode="relative" rAng="0" ptsTypes="AAAAA">
                                      <p:cBhvr>
                                        <p:cTn id="25" dur="1000" fill="hold"/>
                                        <p:tgtEl>
                                          <p:spTgt spid="20"/>
                                        </p:tgtEl>
                                        <p:attrNameLst>
                                          <p:attrName>ppt_x</p:attrName>
                                          <p:attrName>ppt_y</p:attrName>
                                        </p:attrNameLst>
                                      </p:cBhvr>
                                      <p:rCtr x="-5174" y="-2531"/>
                                    </p:animMotion>
                                  </p:childTnLst>
                                </p:cTn>
                              </p:par>
                              <p:par>
                                <p:cTn id="26" presetID="10" presetClass="exit" presetSubtype="0" fill="hold" nodeType="withEffect">
                                  <p:stCondLst>
                                    <p:cond delay="900"/>
                                  </p:stCondLst>
                                  <p:childTnLst>
                                    <p:animEffect transition="out" filter="fade">
                                      <p:cBhvr>
                                        <p:cTn id="27" dur="100"/>
                                        <p:tgtEl>
                                          <p:spTgt spid="20"/>
                                        </p:tgtEl>
                                      </p:cBhvr>
                                    </p:animEffect>
                                    <p:set>
                                      <p:cBhvr>
                                        <p:cTn id="28" dur="1" fill="hold">
                                          <p:stCondLst>
                                            <p:cond delay="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1905001" y="6442930"/>
            <a:ext cx="4495204" cy="365125"/>
          </a:xfrm>
        </p:spPr>
        <p:txBody>
          <a:bodyPr/>
          <a:lstStyle/>
          <a:p>
            <a:r>
              <a:rPr lang="en-US" dirty="0" smtClean="0"/>
              <a:t>Banking and Financial Markets Workshop</a:t>
            </a:r>
            <a:endParaRPr lang="en-US" dirty="0"/>
          </a:p>
        </p:txBody>
      </p:sp>
      <p:sp>
        <p:nvSpPr>
          <p:cNvPr id="2" name="Title 1"/>
          <p:cNvSpPr>
            <a:spLocks noGrp="1"/>
          </p:cNvSpPr>
          <p:nvPr>
            <p:ph type="title"/>
          </p:nvPr>
        </p:nvSpPr>
        <p:spPr>
          <a:xfrm>
            <a:off x="0" y="0"/>
            <a:ext cx="9144000" cy="793750"/>
          </a:xfrm>
        </p:spPr>
        <p:txBody>
          <a:bodyPr/>
          <a:lstStyle/>
          <a:p>
            <a:r>
              <a:rPr lang="en-US" dirty="0" smtClean="0">
                <a:solidFill>
                  <a:schemeClr val="tx1"/>
                </a:solidFill>
              </a:rPr>
              <a:t>A platform is a system that can be …</a:t>
            </a:r>
            <a:endParaRPr lang="en-US" dirty="0">
              <a:solidFill>
                <a:schemeClr val="tx1"/>
              </a:solidFill>
            </a:endParaRPr>
          </a:p>
        </p:txBody>
      </p:sp>
      <p:pic>
        <p:nvPicPr>
          <p:cNvPr id="10" name="Picture 13" descr="Blank Headline 3"/>
          <p:cNvPicPr>
            <a:picLocks noChangeAspect="1" noChangeArrowheads="1"/>
          </p:cNvPicPr>
          <p:nvPr/>
        </p:nvPicPr>
        <p:blipFill>
          <a:blip r:embed="rId3">
            <a:lum bright="12000"/>
          </a:blip>
          <a:srcRect/>
          <a:stretch>
            <a:fillRect/>
          </a:stretch>
        </p:blipFill>
        <p:spPr bwMode="auto">
          <a:xfrm rot="21367926">
            <a:off x="1011274" y="1685305"/>
            <a:ext cx="6849251" cy="3838509"/>
          </a:xfrm>
          <a:prstGeom prst="rect">
            <a:avLst/>
          </a:prstGeom>
          <a:noFill/>
          <a:ln w="9525">
            <a:noFill/>
            <a:miter lim="800000"/>
            <a:headEnd/>
            <a:tailEnd/>
          </a:ln>
        </p:spPr>
      </p:pic>
      <p:sp>
        <p:nvSpPr>
          <p:cNvPr id="11" name="Rectangle 14"/>
          <p:cNvSpPr>
            <a:spLocks noChangeArrowheads="1"/>
          </p:cNvSpPr>
          <p:nvPr/>
        </p:nvSpPr>
        <p:spPr bwMode="auto">
          <a:xfrm>
            <a:off x="1704071" y="2326300"/>
            <a:ext cx="5900764" cy="2954655"/>
          </a:xfrm>
          <a:prstGeom prst="rect">
            <a:avLst/>
          </a:prstGeom>
          <a:noFill/>
          <a:ln w="9525">
            <a:noFill/>
            <a:miter lim="800000"/>
            <a:headEnd/>
            <a:tailEnd/>
          </a:ln>
        </p:spPr>
        <p:txBody>
          <a:bodyPr wrap="square">
            <a:prstTxWarp prst="textNoShape">
              <a:avLst/>
            </a:prstTxWarp>
            <a:spAutoFit/>
          </a:bodyPr>
          <a:lstStyle/>
          <a:p>
            <a:pPr defTabSz="914400"/>
            <a:r>
              <a:rPr lang="en-US" sz="2400" dirty="0" smtClean="0">
                <a:solidFill>
                  <a:srgbClr val="000000"/>
                </a:solidFill>
                <a:latin typeface="Helvetica Neue"/>
                <a:cs typeface="Helvetica Neue"/>
              </a:rPr>
              <a:t>“A </a:t>
            </a:r>
            <a:r>
              <a:rPr lang="en-US" sz="2400" dirty="0">
                <a:solidFill>
                  <a:srgbClr val="000000"/>
                </a:solidFill>
                <a:latin typeface="Helvetica Neue"/>
                <a:cs typeface="Helvetica Neue"/>
              </a:rPr>
              <a:t>platform is a system that can be adapted to countless needs and niches that the platform’s original developers could not possibly have contemplated…”</a:t>
            </a:r>
          </a:p>
          <a:p>
            <a:pPr defTabSz="914400"/>
            <a:endParaRPr lang="en-US" dirty="0">
              <a:solidFill>
                <a:srgbClr val="000000"/>
              </a:solidFill>
              <a:latin typeface="Helvetica Neue"/>
              <a:cs typeface="Helvetica Neue"/>
            </a:endParaRPr>
          </a:p>
          <a:p>
            <a:pPr defTabSz="914400"/>
            <a:r>
              <a:rPr lang="en-US" i="1" dirty="0">
                <a:solidFill>
                  <a:srgbClr val="000000"/>
                </a:solidFill>
                <a:latin typeface="Helvetica Neue"/>
                <a:cs typeface="Helvetica Neue"/>
              </a:rPr>
              <a:t>Mark </a:t>
            </a:r>
            <a:r>
              <a:rPr lang="en-US" dirty="0" err="1">
                <a:solidFill>
                  <a:srgbClr val="000000"/>
                </a:solidFill>
                <a:latin typeface="Helvetica Neue"/>
                <a:cs typeface="Helvetica Neue"/>
              </a:rPr>
              <a:t>Andreeson</a:t>
            </a:r>
            <a:r>
              <a:rPr lang="en-US" dirty="0">
                <a:solidFill>
                  <a:srgbClr val="000000"/>
                </a:solidFill>
                <a:latin typeface="Helvetica Neue"/>
                <a:cs typeface="Helvetica Neue"/>
              </a:rPr>
              <a:t>: Venture Capitalist, Netscape Founder, Board HP, eBay</a:t>
            </a:r>
          </a:p>
          <a:p>
            <a:pPr defTabSz="914400"/>
            <a:endParaRPr lang="en-US" dirty="0">
              <a:solidFill>
                <a:srgbClr val="000000"/>
              </a:solidFill>
              <a:latin typeface="Helvetica Neue"/>
              <a:cs typeface="Helvetica Neue"/>
            </a:endParaRPr>
          </a:p>
          <a:p>
            <a:pPr defTabSz="914400"/>
            <a:r>
              <a:rPr lang="en-US" dirty="0">
                <a:solidFill>
                  <a:srgbClr val="000000"/>
                </a:solidFill>
                <a:latin typeface="Helvetica Neue"/>
                <a:cs typeface="Helvetica Neue"/>
              </a:rPr>
              <a:t> </a:t>
            </a:r>
          </a:p>
        </p:txBody>
      </p:sp>
      <p:sp>
        <p:nvSpPr>
          <p:cNvPr id="9" name="Slide Number Placeholder 8"/>
          <p:cNvSpPr>
            <a:spLocks noGrp="1"/>
          </p:cNvSpPr>
          <p:nvPr>
            <p:ph type="sldNum" sz="quarter" idx="11"/>
          </p:nvPr>
        </p:nvSpPr>
        <p:spPr/>
        <p:txBody>
          <a:bodyPr/>
          <a:lstStyle/>
          <a:p>
            <a:fld id="{0EA32F76-B894-0043-9AC3-CA448F3B1387}" type="slidenum">
              <a:rPr lang="en-US" smtClean="0"/>
              <a:pPr/>
              <a:t>5</a:t>
            </a:fld>
            <a:endParaRPr lang="en-US"/>
          </a:p>
        </p:txBody>
      </p:sp>
    </p:spTree>
    <p:extLst>
      <p:ext uri="{BB962C8B-B14F-4D97-AF65-F5344CB8AC3E}">
        <p14:creationId xmlns:p14="http://schemas.microsoft.com/office/powerpoint/2010/main" val="2945103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68362"/>
            <a:ext cx="7696200" cy="731838"/>
          </a:xfrm>
        </p:spPr>
        <p:txBody>
          <a:bodyPr/>
          <a:lstStyle/>
          <a:p>
            <a:pPr eaLnBrk="1" hangingPunct="1">
              <a:defRPr/>
            </a:pPr>
            <a:r>
              <a:rPr lang="en-US" dirty="0" smtClean="0">
                <a:solidFill>
                  <a:srgbClr val="000000"/>
                </a:solidFill>
              </a:rPr>
              <a:t>Can platforms shield companies from poor economic climates?</a:t>
            </a:r>
          </a:p>
        </p:txBody>
      </p:sp>
      <p:sp>
        <p:nvSpPr>
          <p:cNvPr id="4" name="Slide Number Placeholder 3"/>
          <p:cNvSpPr>
            <a:spLocks noGrp="1"/>
          </p:cNvSpPr>
          <p:nvPr>
            <p:ph type="sldNum" sz="quarter" idx="4294967295"/>
          </p:nvPr>
        </p:nvSpPr>
        <p:spPr>
          <a:xfrm>
            <a:off x="304800" y="6534150"/>
            <a:ext cx="1219200" cy="323850"/>
          </a:xfrm>
          <a:prstGeom prst="rect">
            <a:avLst/>
          </a:prstGeom>
        </p:spPr>
        <p:txBody>
          <a:bodyPr/>
          <a:lstStyle/>
          <a:p>
            <a:pPr>
              <a:defRPr/>
            </a:pPr>
            <a:fld id="{18592C43-8248-CB43-888B-C66D047BD299}" type="slidenum">
              <a:rPr lang="en-US"/>
              <a:pPr>
                <a:defRPr/>
              </a:pPr>
              <a:t>6</a:t>
            </a:fld>
            <a:endParaRPr lang="en-US"/>
          </a:p>
        </p:txBody>
      </p:sp>
      <p:pic>
        <p:nvPicPr>
          <p:cNvPr id="28675" name="Picture 13" descr="Blank Headline 3"/>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rot="-232074">
            <a:off x="1060450" y="2360613"/>
            <a:ext cx="6973888"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11"/>
          <p:cNvSpPr>
            <a:spLocks noChangeArrowheads="1"/>
          </p:cNvSpPr>
          <p:nvPr/>
        </p:nvSpPr>
        <p:spPr bwMode="auto">
          <a:xfrm>
            <a:off x="1266825" y="3133725"/>
            <a:ext cx="61880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tabLst>
                <a:tab pos="914400" algn="l"/>
              </a:tabLst>
            </a:pPr>
            <a:r>
              <a:rPr lang="en-US">
                <a:solidFill>
                  <a:srgbClr val="000000"/>
                </a:solidFill>
              </a:rPr>
              <a:t>Internet and Cloud era companies grow in both good and poor economic climates because of their business driven platforms and supporting ecosystem </a:t>
            </a:r>
          </a:p>
          <a:p>
            <a:pPr>
              <a:tabLst>
                <a:tab pos="914400" algn="l"/>
              </a:tabLst>
            </a:pPr>
            <a:endParaRPr lang="en-US" sz="800">
              <a:solidFill>
                <a:srgbClr val="000000"/>
              </a:solidFill>
            </a:endParaRPr>
          </a:p>
          <a:p>
            <a:pPr>
              <a:tabLst>
                <a:tab pos="914400" algn="l"/>
              </a:tabLst>
            </a:pPr>
            <a:r>
              <a:rPr lang="en-US" sz="1400">
                <a:solidFill>
                  <a:srgbClr val="000000"/>
                </a:solidFill>
              </a:rPr>
              <a:t>	Nicholas Vitalari and Haydn Shaughnessy in, The Elastic Enterprise:  The New Manifesto 	for Business Revolution </a:t>
            </a:r>
            <a:endParaRPr lang="en-US">
              <a:solidFill>
                <a:srgbClr val="000000"/>
              </a:solidFill>
            </a:endParaRPr>
          </a:p>
        </p:txBody>
      </p:sp>
      <p:pic>
        <p:nvPicPr>
          <p:cNvPr id="2867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2192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277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Successful Platforms</a:t>
            </a:r>
            <a:endParaRPr lang="en-US" dirty="0">
              <a:solidFill>
                <a:srgbClr val="000000"/>
              </a:solidFill>
            </a:endParaRPr>
          </a:p>
        </p:txBody>
      </p:sp>
      <p:sp>
        <p:nvSpPr>
          <p:cNvPr id="38" name="TextBox 37"/>
          <p:cNvSpPr txBox="1"/>
          <p:nvPr/>
        </p:nvSpPr>
        <p:spPr>
          <a:xfrm>
            <a:off x="735508" y="4246364"/>
            <a:ext cx="7876075" cy="2154436"/>
          </a:xfrm>
          <a:prstGeom prst="rect">
            <a:avLst/>
          </a:prstGeom>
          <a:noFill/>
        </p:spPr>
        <p:txBody>
          <a:bodyPr wrap="square" rtlCol="0">
            <a:spAutoFit/>
          </a:bodyPr>
          <a:lstStyle/>
          <a:p>
            <a:pPr defTabSz="914400"/>
            <a:r>
              <a:rPr lang="en-US" sz="2000" dirty="0">
                <a:solidFill>
                  <a:srgbClr val="000000"/>
                </a:solidFill>
              </a:rPr>
              <a:t>“Industry platforms are products, services</a:t>
            </a:r>
            <a:r>
              <a:rPr lang="en-US" sz="2000" dirty="0" smtClean="0">
                <a:solidFill>
                  <a:srgbClr val="000000"/>
                </a:solidFill>
              </a:rPr>
              <a:t> or </a:t>
            </a:r>
            <a:r>
              <a:rPr lang="en-US" sz="2000" dirty="0">
                <a:solidFill>
                  <a:srgbClr val="000000"/>
                </a:solidFill>
              </a:rPr>
              <a:t>technologies that are developed by </a:t>
            </a:r>
            <a:r>
              <a:rPr lang="en-US" sz="2000" dirty="0" smtClean="0">
                <a:solidFill>
                  <a:srgbClr val="000000"/>
                </a:solidFill>
              </a:rPr>
              <a:t>one</a:t>
            </a:r>
            <a:r>
              <a:rPr lang="en-US" sz="2000" dirty="0">
                <a:solidFill>
                  <a:srgbClr val="000000"/>
                </a:solidFill>
              </a:rPr>
              <a:t> </a:t>
            </a:r>
            <a:r>
              <a:rPr lang="en-US" sz="2000" dirty="0" smtClean="0">
                <a:solidFill>
                  <a:srgbClr val="000000"/>
                </a:solidFill>
              </a:rPr>
              <a:t>or </a:t>
            </a:r>
            <a:r>
              <a:rPr lang="en-US" sz="2000" dirty="0">
                <a:solidFill>
                  <a:srgbClr val="000000"/>
                </a:solidFill>
              </a:rPr>
              <a:t>several firms, and which serve as</a:t>
            </a:r>
            <a:r>
              <a:rPr lang="en-US" sz="2000" dirty="0" smtClean="0">
                <a:solidFill>
                  <a:srgbClr val="000000"/>
                </a:solidFill>
              </a:rPr>
              <a:t>  foundations </a:t>
            </a:r>
            <a:r>
              <a:rPr lang="en-US" sz="2000" dirty="0">
                <a:solidFill>
                  <a:srgbClr val="000000"/>
                </a:solidFill>
              </a:rPr>
              <a:t>upon which other firms </a:t>
            </a:r>
            <a:r>
              <a:rPr lang="en-US" sz="2000" dirty="0" smtClean="0">
                <a:solidFill>
                  <a:srgbClr val="000000"/>
                </a:solidFill>
              </a:rPr>
              <a:t>can build </a:t>
            </a:r>
            <a:r>
              <a:rPr lang="en-US" sz="2000" dirty="0">
                <a:solidFill>
                  <a:srgbClr val="000000"/>
                </a:solidFill>
              </a:rPr>
              <a:t>complementary products, services or</a:t>
            </a:r>
            <a:r>
              <a:rPr lang="en-US" sz="2000" dirty="0" smtClean="0">
                <a:solidFill>
                  <a:srgbClr val="000000"/>
                </a:solidFill>
              </a:rPr>
              <a:t> technologies</a:t>
            </a:r>
            <a:r>
              <a:rPr lang="en-US" sz="2000" dirty="0">
                <a:solidFill>
                  <a:srgbClr val="000000"/>
                </a:solidFill>
              </a:rPr>
              <a:t>.</a:t>
            </a:r>
            <a:r>
              <a:rPr lang="en-US" sz="2000" dirty="0" smtClean="0">
                <a:solidFill>
                  <a:srgbClr val="000000"/>
                </a:solidFill>
              </a:rPr>
              <a:t>”</a:t>
            </a:r>
          </a:p>
          <a:p>
            <a:pPr defTabSz="914400"/>
            <a:endParaRPr lang="en-US" dirty="0" smtClean="0">
              <a:solidFill>
                <a:srgbClr val="000000"/>
              </a:solidFill>
            </a:endParaRPr>
          </a:p>
          <a:p>
            <a:pPr algn="r" defTabSz="914400"/>
            <a:r>
              <a:rPr lang="en-US" dirty="0">
                <a:solidFill>
                  <a:srgbClr val="000000"/>
                </a:solidFill>
                <a:hlinkClick r:id="rId3"/>
              </a:rPr>
              <a:t>Gawer, taken from Parker &amp; Van Alstyne</a:t>
            </a:r>
            <a:endParaRPr lang="en-US" dirty="0">
              <a:solidFill>
                <a:srgbClr val="000000"/>
              </a:solidFill>
            </a:endParaRPr>
          </a:p>
          <a:p>
            <a:pPr algn="r" defTabSz="914400"/>
            <a:r>
              <a:rPr lang="en-US" dirty="0">
                <a:solidFill>
                  <a:srgbClr val="000000"/>
                </a:solidFill>
              </a:rPr>
              <a:t>http://</a:t>
            </a:r>
            <a:r>
              <a:rPr lang="en-US" dirty="0" err="1">
                <a:solidFill>
                  <a:srgbClr val="000000"/>
                </a:solidFill>
              </a:rPr>
              <a:t>platformeconomics.org</a:t>
            </a:r>
            <a:r>
              <a:rPr lang="en-US" dirty="0">
                <a:solidFill>
                  <a:srgbClr val="000000"/>
                </a:solidFill>
              </a:rPr>
              <a:t>/platform-markets/</a:t>
            </a:r>
          </a:p>
        </p:txBody>
      </p:sp>
      <p:sp>
        <p:nvSpPr>
          <p:cNvPr id="41" name="Footer Placeholder 40"/>
          <p:cNvSpPr>
            <a:spLocks noGrp="1"/>
          </p:cNvSpPr>
          <p:nvPr>
            <p:ph type="ftr" sz="quarter" idx="10"/>
          </p:nvPr>
        </p:nvSpPr>
        <p:spPr>
          <a:xfrm>
            <a:off x="1981201" y="6442930"/>
            <a:ext cx="4419004" cy="365125"/>
          </a:xfrm>
        </p:spPr>
        <p:txBody>
          <a:bodyPr/>
          <a:lstStyle/>
          <a:p>
            <a:r>
              <a:rPr lang="en-US" dirty="0" smtClean="0"/>
              <a:t>Banking and Financial Markets Workshop</a:t>
            </a:r>
            <a:endParaRPr lang="en-US" dirty="0"/>
          </a:p>
        </p:txBody>
      </p:sp>
      <p:sp>
        <p:nvSpPr>
          <p:cNvPr id="42" name="Slide Number Placeholder 41"/>
          <p:cNvSpPr>
            <a:spLocks noGrp="1"/>
          </p:cNvSpPr>
          <p:nvPr>
            <p:ph type="sldNum" sz="quarter" idx="11"/>
          </p:nvPr>
        </p:nvSpPr>
        <p:spPr/>
        <p:txBody>
          <a:bodyPr/>
          <a:lstStyle/>
          <a:p>
            <a:fld id="{0EA32F76-B894-0043-9AC3-CA448F3B1387}" type="slidenum">
              <a:rPr lang="en-US" smtClean="0"/>
              <a:pPr/>
              <a:t>7</a:t>
            </a:fld>
            <a:endParaRPr lang="en-US"/>
          </a:p>
        </p:txBody>
      </p:sp>
      <p:grpSp>
        <p:nvGrpSpPr>
          <p:cNvPr id="36" name="Group 4"/>
          <p:cNvGrpSpPr>
            <a:grpSpLocks/>
          </p:cNvGrpSpPr>
          <p:nvPr/>
        </p:nvGrpSpPr>
        <p:grpSpPr bwMode="auto">
          <a:xfrm>
            <a:off x="296863" y="990600"/>
            <a:ext cx="2058987" cy="1463675"/>
            <a:chOff x="288612" y="1966474"/>
            <a:chExt cx="2058722" cy="1462526"/>
          </a:xfrm>
        </p:grpSpPr>
        <p:sp>
          <p:nvSpPr>
            <p:cNvPr id="37" name="Rounded Rectangle 36"/>
            <p:cNvSpPr/>
            <p:nvPr/>
          </p:nvSpPr>
          <p:spPr bwMode="auto">
            <a:xfrm>
              <a:off x="288612" y="1966474"/>
              <a:ext cx="2058722" cy="1462526"/>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39"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302" y="2372143"/>
              <a:ext cx="467343" cy="54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7485" y="2757019"/>
              <a:ext cx="778954" cy="58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878" y="2064240"/>
              <a:ext cx="399421" cy="52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00280" y="2833992"/>
              <a:ext cx="621808" cy="46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52801" y="2083487"/>
              <a:ext cx="383294" cy="57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oup 11"/>
          <p:cNvGrpSpPr>
            <a:grpSpLocks/>
          </p:cNvGrpSpPr>
          <p:nvPr/>
        </p:nvGrpSpPr>
        <p:grpSpPr bwMode="auto">
          <a:xfrm>
            <a:off x="2509838" y="990600"/>
            <a:ext cx="2058987" cy="1463675"/>
            <a:chOff x="2477207" y="1966474"/>
            <a:chExt cx="2058722" cy="1462526"/>
          </a:xfrm>
        </p:grpSpPr>
        <p:sp>
          <p:nvSpPr>
            <p:cNvPr id="48" name="Rounded Rectangle 47"/>
            <p:cNvSpPr/>
            <p:nvPr/>
          </p:nvSpPr>
          <p:spPr bwMode="auto">
            <a:xfrm>
              <a:off x="2477207" y="1966474"/>
              <a:ext cx="2058722" cy="1462526"/>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49" name="Picture 1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20837" y="2564581"/>
              <a:ext cx="971462" cy="40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2512334" y="2053576"/>
              <a:ext cx="854735" cy="42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1996" y="2017189"/>
              <a:ext cx="460848" cy="46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59473" y="2984843"/>
              <a:ext cx="695293" cy="2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31846" y="2083485"/>
              <a:ext cx="789988" cy="57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9097" y="2979340"/>
              <a:ext cx="382553" cy="3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Group 19"/>
          <p:cNvGrpSpPr>
            <a:grpSpLocks/>
          </p:cNvGrpSpPr>
          <p:nvPr/>
        </p:nvGrpSpPr>
        <p:grpSpPr bwMode="auto">
          <a:xfrm>
            <a:off x="4722813" y="990600"/>
            <a:ext cx="2058987" cy="1463675"/>
            <a:chOff x="4665802" y="1966474"/>
            <a:chExt cx="2058722" cy="1462526"/>
          </a:xfrm>
        </p:grpSpPr>
        <p:sp>
          <p:nvSpPr>
            <p:cNvPr id="56" name="Rounded Rectangle 55"/>
            <p:cNvSpPr/>
            <p:nvPr/>
          </p:nvSpPr>
          <p:spPr bwMode="auto">
            <a:xfrm>
              <a:off x="4665802" y="1966474"/>
              <a:ext cx="2058722" cy="1462526"/>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57" name="Picture 2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71618" y="2825982"/>
              <a:ext cx="788858" cy="513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2"/>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15140" y="2910969"/>
              <a:ext cx="757110" cy="38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3"/>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94658" y="2086344"/>
              <a:ext cx="771236" cy="5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4"/>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33639" y="2041680"/>
              <a:ext cx="887059" cy="66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60078" y="2410630"/>
              <a:ext cx="470170" cy="47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26"/>
          <p:cNvGrpSpPr>
            <a:grpSpLocks/>
          </p:cNvGrpSpPr>
          <p:nvPr/>
        </p:nvGrpSpPr>
        <p:grpSpPr bwMode="auto">
          <a:xfrm>
            <a:off x="6935788" y="990600"/>
            <a:ext cx="2058987" cy="1463675"/>
            <a:chOff x="6854398" y="1966474"/>
            <a:chExt cx="2058722" cy="1462526"/>
          </a:xfrm>
        </p:grpSpPr>
        <p:sp>
          <p:nvSpPr>
            <p:cNvPr id="63" name="Rounded Rectangle 62"/>
            <p:cNvSpPr/>
            <p:nvPr/>
          </p:nvSpPr>
          <p:spPr bwMode="auto">
            <a:xfrm>
              <a:off x="6854398" y="1966474"/>
              <a:ext cx="2058722" cy="1462526"/>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64" name="Picture 2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204437" y="2333659"/>
              <a:ext cx="1049690" cy="104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9"/>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47012" y="2025755"/>
              <a:ext cx="920416" cy="76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0"/>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965024" y="2036437"/>
              <a:ext cx="613438" cy="6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 name="Rounded Rectangle 66"/>
          <p:cNvSpPr/>
          <p:nvPr/>
        </p:nvSpPr>
        <p:spPr bwMode="auto">
          <a:xfrm>
            <a:off x="2500313" y="2808287"/>
            <a:ext cx="2058987" cy="1462088"/>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68" name="Picture 32"/>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78100" y="3203575"/>
            <a:ext cx="1955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p:cNvSpPr/>
          <p:nvPr/>
        </p:nvSpPr>
        <p:spPr bwMode="auto">
          <a:xfrm>
            <a:off x="4784725" y="2808287"/>
            <a:ext cx="2058988" cy="1462088"/>
          </a:xfrm>
          <a:prstGeom prst="roundRect">
            <a:avLst/>
          </a:prstGeom>
          <a:solidFill>
            <a:srgbClr val="FFFFFF"/>
          </a:solidFill>
          <a:ln w="9525" cap="flat" cmpd="sng" algn="ctr">
            <a:solidFill>
              <a:srgbClr val="000000"/>
            </a:solidFill>
            <a:prstDash val="solid"/>
            <a:round/>
            <a:headEnd type="none" w="med" len="med"/>
            <a:tailEnd type="none" w="med" len="med"/>
          </a:ln>
          <a:effectLst>
            <a:outerShdw blurRad="50800" dist="38100" dir="2700000" algn="tl" rotWithShape="0">
              <a:srgbClr val="000000">
                <a:alpha val="43000"/>
              </a:srgbClr>
            </a:outerShdw>
          </a:effectLst>
          <a:extLst/>
        </p:spPr>
        <p:txBody>
          <a:bodyPr anchor="ctr"/>
          <a:lstStyle/>
          <a:p>
            <a:pPr marL="114300" indent="-114300">
              <a:lnSpc>
                <a:spcPct val="90000"/>
              </a:lnSpc>
              <a:spcBef>
                <a:spcPct val="0"/>
              </a:spcBef>
              <a:buFont typeface="Wingdings" pitchFamily="2" charset="2"/>
              <a:buChar char="§"/>
              <a:defRPr/>
            </a:pPr>
            <a:endParaRPr lang="en-US" sz="1400" b="0" dirty="0">
              <a:latin typeface="Arial" pitchFamily="34" charset="0"/>
              <a:cs typeface="Arial" charset="0"/>
            </a:endParaRPr>
          </a:p>
        </p:txBody>
      </p:sp>
      <p:pic>
        <p:nvPicPr>
          <p:cNvPr id="70" name="Picture 34"/>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091113" y="2960687"/>
            <a:ext cx="1508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144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Characteristics of</a:t>
            </a:r>
            <a:r>
              <a:rPr lang="en-US" dirty="0" smtClean="0">
                <a:solidFill>
                  <a:srgbClr val="000000"/>
                </a:solidFill>
              </a:rPr>
              <a:t> Platforms</a:t>
            </a:r>
            <a:endParaRPr lang="en-US" dirty="0">
              <a:solidFill>
                <a:srgbClr val="000000"/>
              </a:solidFill>
            </a:endParaRPr>
          </a:p>
        </p:txBody>
      </p:sp>
      <p:sp>
        <p:nvSpPr>
          <p:cNvPr id="3" name="Content Placeholder 2"/>
          <p:cNvSpPr>
            <a:spLocks noGrp="1"/>
          </p:cNvSpPr>
          <p:nvPr>
            <p:ph sz="half" idx="4294967295"/>
          </p:nvPr>
        </p:nvSpPr>
        <p:spPr>
          <a:xfrm>
            <a:off x="457200" y="1587659"/>
            <a:ext cx="4038600" cy="4051141"/>
          </a:xfrm>
        </p:spPr>
        <p:txBody>
          <a:bodyPr>
            <a:noAutofit/>
          </a:bodyPr>
          <a:lstStyle/>
          <a:p>
            <a:pPr marL="230188" indent="-230188">
              <a:buFont typeface="Courier New"/>
              <a:buChar char="o"/>
            </a:pPr>
            <a:r>
              <a:rPr lang="en-US" sz="1800" b="1" dirty="0"/>
              <a:t>Engaging</a:t>
            </a:r>
            <a:r>
              <a:rPr lang="en-US" sz="1800" dirty="0"/>
              <a:t> customer experience</a:t>
            </a:r>
          </a:p>
          <a:p>
            <a:pPr marL="230188" indent="-230188">
              <a:buFont typeface="Courier New"/>
              <a:buChar char="o"/>
            </a:pPr>
            <a:r>
              <a:rPr lang="en-US" sz="1800" dirty="0"/>
              <a:t>Proprietary storefront and often a marketplace</a:t>
            </a:r>
          </a:p>
          <a:p>
            <a:pPr marL="230188" indent="-230188">
              <a:buFont typeface="Courier New"/>
              <a:buChar char="o"/>
            </a:pPr>
            <a:r>
              <a:rPr lang="en-US" sz="1800" b="1" dirty="0"/>
              <a:t>Platform SDK for developers along with developer portal </a:t>
            </a:r>
          </a:p>
          <a:p>
            <a:pPr marL="230188" indent="-230188">
              <a:buFont typeface="Courier New"/>
              <a:buChar char="o"/>
            </a:pPr>
            <a:r>
              <a:rPr lang="en-US" sz="1800" dirty="0"/>
              <a:t>Promotes </a:t>
            </a:r>
            <a:r>
              <a:rPr lang="en-US" sz="1800" b="1" dirty="0" smtClean="0"/>
              <a:t>ecosystem </a:t>
            </a:r>
            <a:r>
              <a:rPr lang="en-US" sz="1800" b="1" dirty="0"/>
              <a:t>of partners </a:t>
            </a:r>
            <a:r>
              <a:rPr lang="en-US" sz="1800" dirty="0"/>
              <a:t>and developers using partner &amp; public APIs</a:t>
            </a:r>
          </a:p>
          <a:p>
            <a:pPr marL="230188" indent="-230188">
              <a:buFont typeface="Courier New"/>
              <a:buChar char="o"/>
            </a:pPr>
            <a:r>
              <a:rPr lang="en-US" sz="1800" b="1" dirty="0"/>
              <a:t>Recognizes that  traditional channels cannot reach long tail – encourage co-innovation </a:t>
            </a:r>
          </a:p>
          <a:p>
            <a:pPr marL="230188" indent="-230188">
              <a:buFont typeface="Courier New"/>
              <a:buChar char="o"/>
            </a:pPr>
            <a:r>
              <a:rPr lang="en-US" sz="1800" dirty="0"/>
              <a:t>Privately labeled seamlessly integrated </a:t>
            </a:r>
            <a:r>
              <a:rPr lang="en-US" sz="1800" dirty="0" smtClean="0"/>
              <a:t>frontend </a:t>
            </a:r>
            <a:r>
              <a:rPr lang="en-US" sz="1800" dirty="0"/>
              <a:t>for any device or Internet </a:t>
            </a:r>
            <a:r>
              <a:rPr lang="en-US" sz="1800" dirty="0" smtClean="0"/>
              <a:t>thing</a:t>
            </a:r>
            <a:endParaRPr lang="en-US" sz="1800" dirty="0"/>
          </a:p>
        </p:txBody>
      </p:sp>
      <p:sp>
        <p:nvSpPr>
          <p:cNvPr id="4" name="Content Placeholder 3"/>
          <p:cNvSpPr>
            <a:spLocks noGrp="1"/>
          </p:cNvSpPr>
          <p:nvPr>
            <p:ph sz="half" idx="4294967295"/>
          </p:nvPr>
        </p:nvSpPr>
        <p:spPr>
          <a:xfrm>
            <a:off x="4807061" y="1587659"/>
            <a:ext cx="3758057" cy="3671033"/>
          </a:xfrm>
        </p:spPr>
        <p:txBody>
          <a:bodyPr>
            <a:normAutofit lnSpcReduction="10000"/>
          </a:bodyPr>
          <a:lstStyle/>
          <a:p>
            <a:pPr marL="230188" indent="-230188">
              <a:buFont typeface="Courier New"/>
              <a:buChar char="o"/>
            </a:pPr>
            <a:r>
              <a:rPr lang="en-US" sz="1800" b="1" dirty="0"/>
              <a:t>Platforms accumulate data for insight, strategic control and customer value</a:t>
            </a:r>
          </a:p>
          <a:p>
            <a:pPr marL="230188" indent="-230188">
              <a:buFont typeface="Courier New"/>
              <a:buChar char="o"/>
            </a:pPr>
            <a:r>
              <a:rPr lang="en-US" sz="1800" dirty="0"/>
              <a:t>Platform is a strategic control point and source of innovation </a:t>
            </a:r>
          </a:p>
          <a:p>
            <a:pPr marL="230188" indent="-230188">
              <a:buFont typeface="Courier New"/>
              <a:buChar char="o"/>
            </a:pPr>
            <a:r>
              <a:rPr lang="en-US" sz="1800" dirty="0"/>
              <a:t>Platforms use cloud, mobility, analytics, social platforms and security at their core, a must do and have</a:t>
            </a:r>
          </a:p>
          <a:p>
            <a:pPr marL="230188" indent="-230188">
              <a:buFont typeface="Courier New"/>
              <a:buChar char="o"/>
            </a:pPr>
            <a:r>
              <a:rPr lang="en-US" sz="1800" b="1" dirty="0"/>
              <a:t>Platforms are not implicit, its an overt act, companies have platform </a:t>
            </a:r>
            <a:r>
              <a:rPr lang="en-US" sz="1800" b="1" dirty="0" smtClean="0"/>
              <a:t>strategies</a:t>
            </a:r>
            <a:endParaRPr lang="en-US" sz="1800" b="1" dirty="0"/>
          </a:p>
        </p:txBody>
      </p:sp>
      <p:sp>
        <p:nvSpPr>
          <p:cNvPr id="8" name="Slide Number Placeholder 7"/>
          <p:cNvSpPr>
            <a:spLocks noGrp="1"/>
          </p:cNvSpPr>
          <p:nvPr>
            <p:ph type="sldNum" sz="quarter" idx="11"/>
          </p:nvPr>
        </p:nvSpPr>
        <p:spPr/>
        <p:txBody>
          <a:bodyPr/>
          <a:lstStyle/>
          <a:p>
            <a:fld id="{0EA32F76-B894-0043-9AC3-CA448F3B1387}" type="slidenum">
              <a:rPr lang="en-US" smtClean="0"/>
              <a:pPr/>
              <a:t>8</a:t>
            </a:fld>
            <a:endParaRPr lang="en-US"/>
          </a:p>
        </p:txBody>
      </p:sp>
      <p:sp>
        <p:nvSpPr>
          <p:cNvPr id="9" name="Footer Placeholder 8"/>
          <p:cNvSpPr>
            <a:spLocks noGrp="1"/>
          </p:cNvSpPr>
          <p:nvPr>
            <p:ph type="ftr" sz="quarter" idx="10"/>
          </p:nvPr>
        </p:nvSpPr>
        <p:spPr>
          <a:xfrm>
            <a:off x="2209800" y="6442930"/>
            <a:ext cx="4571999" cy="365125"/>
          </a:xfrm>
        </p:spPr>
        <p:txBody>
          <a:bodyPr/>
          <a:lstStyle/>
          <a:p>
            <a:r>
              <a:rPr lang="en-US" dirty="0" smtClean="0"/>
              <a:t>Banking and Financial Markets Workshop</a:t>
            </a:r>
            <a:endParaRPr lang="en-US" dirty="0"/>
          </a:p>
        </p:txBody>
      </p:sp>
    </p:spTree>
    <p:extLst>
      <p:ext uri="{BB962C8B-B14F-4D97-AF65-F5344CB8AC3E}">
        <p14:creationId xmlns:p14="http://schemas.microsoft.com/office/powerpoint/2010/main" val="2440993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33400" y="0"/>
            <a:ext cx="8824912"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algn="l" rtl="0" eaLnBrk="0" fontAlgn="base" hangingPunct="0">
              <a:lnSpc>
                <a:spcPct val="90000"/>
              </a:lnSpc>
              <a:spcBef>
                <a:spcPct val="0"/>
              </a:spcBef>
              <a:spcAft>
                <a:spcPct val="0"/>
              </a:spcAft>
              <a:defRPr sz="2000" kern="1200">
                <a:solidFill>
                  <a:srgbClr val="A6A6A6"/>
                </a:solidFill>
                <a:latin typeface="+mj-lt"/>
                <a:ea typeface="ＭＳ Ｐゴシック" charset="0"/>
                <a:cs typeface="+mj-cs"/>
              </a:defRPr>
            </a:lvl1pPr>
            <a:lvl2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2pPr>
            <a:lvl3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3pPr>
            <a:lvl4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4pPr>
            <a:lvl5pPr algn="l" rtl="0" eaLnBrk="0" fontAlgn="base" hangingPunct="0">
              <a:lnSpc>
                <a:spcPct val="90000"/>
              </a:lnSpc>
              <a:spcBef>
                <a:spcPct val="0"/>
              </a:spcBef>
              <a:spcAft>
                <a:spcPct val="0"/>
              </a:spcAft>
              <a:defRPr sz="2000">
                <a:solidFill>
                  <a:srgbClr val="A6A6A6"/>
                </a:solidFill>
                <a:latin typeface="Arial" panose="020B0604020202020204" pitchFamily="34" charset="0"/>
                <a:ea typeface="ＭＳ Ｐゴシック" charset="0"/>
                <a:cs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cs typeface="Arial" panose="020B0604020202020204" pitchFamily="34" charset="0"/>
              </a:defRPr>
            </a:lvl9pPr>
          </a:lstStyle>
          <a:p>
            <a:pPr eaLnBrk="1" hangingPunct="1">
              <a:defRPr/>
            </a:pPr>
            <a:r>
              <a:rPr lang="en-US" altLang="ja-JP" sz="2500" dirty="0" err="1" smtClean="0">
                <a:solidFill>
                  <a:schemeClr val="bg1"/>
                </a:solidFill>
                <a:ea typeface="MS PGothic" charset="0"/>
                <a:cs typeface="MS PGothic" charset="0"/>
              </a:rPr>
              <a:t>Bluemix</a:t>
            </a:r>
            <a:r>
              <a:rPr lang="en-US" altLang="ja-JP" sz="2500" dirty="0">
                <a:solidFill>
                  <a:schemeClr val="bg1"/>
                </a:solidFill>
                <a:ea typeface="MS PGothic" charset="0"/>
                <a:cs typeface="MS PGothic" charset="0"/>
              </a:rPr>
              <a:t> </a:t>
            </a:r>
            <a:r>
              <a:rPr lang="en-US" altLang="ja-JP" sz="2500" dirty="0" err="1" smtClean="0">
                <a:solidFill>
                  <a:schemeClr val="bg1"/>
                </a:solidFill>
                <a:ea typeface="MS PGothic" charset="0"/>
                <a:cs typeface="MS PGothic" charset="0"/>
              </a:rPr>
              <a:t>PaaS</a:t>
            </a:r>
            <a:r>
              <a:rPr lang="en-US" altLang="ja-JP" sz="2500" dirty="0" smtClean="0">
                <a:solidFill>
                  <a:schemeClr val="bg1"/>
                </a:solidFill>
                <a:ea typeface="MS PGothic" charset="0"/>
                <a:cs typeface="MS PGothic" charset="0"/>
              </a:rPr>
              <a:t> and an Accelerator</a:t>
            </a:r>
            <a:endParaRPr lang="en-US" dirty="0" smtClean="0">
              <a:solidFill>
                <a:schemeClr val="bg1"/>
              </a:solidFill>
            </a:endParaRPr>
          </a:p>
        </p:txBody>
      </p:sp>
      <p:sp>
        <p:nvSpPr>
          <p:cNvPr id="24578" name="Rectangle 100"/>
          <p:cNvSpPr>
            <a:spLocks noChangeArrowheads="1"/>
          </p:cNvSpPr>
          <p:nvPr/>
        </p:nvSpPr>
        <p:spPr bwMode="auto">
          <a:xfrm>
            <a:off x="557213" y="1717675"/>
            <a:ext cx="8183562" cy="366713"/>
          </a:xfrm>
          <a:prstGeom prst="rect">
            <a:avLst/>
          </a:prstGeom>
          <a:noFill/>
          <a:ln>
            <a:noFill/>
          </a:ln>
          <a:effectLst>
            <a:prstShdw prst="shdw17" dist="17961" dir="2700000">
              <a:srgbClr val="737D93">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spAutoFit/>
          </a:bodyPr>
          <a:lstStyle/>
          <a:p>
            <a:pPr marL="236538" indent="-236538" eaLnBrk="1" hangingPunct="1">
              <a:spcAft>
                <a:spcPct val="50000"/>
              </a:spcAft>
              <a:buClr>
                <a:srgbClr val="00B2EF"/>
              </a:buClr>
              <a:buFont typeface="Wingdings" charset="0"/>
              <a:buNone/>
            </a:pPr>
            <a:endParaRPr lang="en-US" sz="1800" b="1">
              <a:solidFill>
                <a:srgbClr val="000000"/>
              </a:solidFill>
              <a:cs typeface="Arial" charset="0"/>
            </a:endParaRPr>
          </a:p>
        </p:txBody>
      </p:sp>
      <p:sp>
        <p:nvSpPr>
          <p:cNvPr id="24579" name="Rectangle 101"/>
          <p:cNvSpPr>
            <a:spLocks noChangeArrowheads="1"/>
          </p:cNvSpPr>
          <p:nvPr/>
        </p:nvSpPr>
        <p:spPr bwMode="auto">
          <a:xfrm>
            <a:off x="279400" y="1762125"/>
            <a:ext cx="3652838" cy="3814763"/>
          </a:xfrm>
          <a:prstGeom prst="rect">
            <a:avLst/>
          </a:prstGeom>
          <a:noFill/>
          <a:ln>
            <a:noFill/>
          </a:ln>
          <a:effectLst>
            <a:prstShdw prst="shdw17" dist="17961" dir="2700000">
              <a:srgbClr val="737D93">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spAutoFit/>
          </a:bodyPr>
          <a:lstStyle/>
          <a:p>
            <a:pPr marL="236538" indent="-236538" eaLnBrk="1" hangingPunct="1">
              <a:spcAft>
                <a:spcPct val="50000"/>
              </a:spcAft>
              <a:buClr>
                <a:srgbClr val="00B2EF"/>
              </a:buClr>
              <a:buFont typeface="Wingdings" charset="0"/>
              <a:buChar char="§"/>
            </a:pPr>
            <a:r>
              <a:rPr lang="en-US" sz="1400">
                <a:solidFill>
                  <a:srgbClr val="000000"/>
                </a:solidFill>
                <a:ea typeface="MS PGothic" charset="0"/>
                <a:cs typeface="MS PGothic" charset="0"/>
              </a:rPr>
              <a:t>For  developing and deploying Omni-channel applications, such as mobile and web applications. </a:t>
            </a:r>
          </a:p>
          <a:p>
            <a:pPr marL="236538" indent="-236538" eaLnBrk="1" hangingPunct="1">
              <a:spcAft>
                <a:spcPct val="50000"/>
              </a:spcAft>
              <a:buClr>
                <a:srgbClr val="00B2EF"/>
              </a:buClr>
              <a:buFont typeface="Wingdings" charset="0"/>
              <a:buChar char="§"/>
            </a:pPr>
            <a:r>
              <a:rPr lang="en-US" sz="1400">
                <a:solidFill>
                  <a:srgbClr val="000000"/>
                </a:solidFill>
                <a:ea typeface="MS PGothic" charset="0"/>
                <a:cs typeface="MS PGothic" charset="0"/>
              </a:rPr>
              <a:t>Delivers a set of pre-built services ready for immediate use and hosting infrastructure to host application and business logic for mobile and web developers. </a:t>
            </a:r>
          </a:p>
          <a:p>
            <a:pPr marL="236538" indent="-236538" eaLnBrk="1" hangingPunct="1">
              <a:spcAft>
                <a:spcPct val="50000"/>
              </a:spcAft>
              <a:buClr>
                <a:srgbClr val="00B2EF"/>
              </a:buClr>
              <a:buFont typeface="Wingdings" charset="0"/>
              <a:buChar char="§"/>
            </a:pPr>
            <a:r>
              <a:rPr lang="en-US" sz="1400">
                <a:solidFill>
                  <a:srgbClr val="000000"/>
                </a:solidFill>
                <a:ea typeface="MS PGothic" charset="0"/>
                <a:cs typeface="MS PGothic" charset="0"/>
              </a:rPr>
              <a:t>Built on the Cloud Foundry open source technology and offers  more control to developers</a:t>
            </a:r>
          </a:p>
          <a:p>
            <a:pPr marL="236538" indent="-236538" eaLnBrk="1" hangingPunct="1">
              <a:spcAft>
                <a:spcPct val="50000"/>
              </a:spcAft>
              <a:buClr>
                <a:srgbClr val="00B2EF"/>
              </a:buClr>
              <a:buFont typeface="Wingdings" charset="0"/>
              <a:buChar char="§"/>
            </a:pPr>
            <a:r>
              <a:rPr lang="en-US" sz="1400">
                <a:solidFill>
                  <a:srgbClr val="000000"/>
                </a:solidFill>
                <a:ea typeface="MS PGothic" charset="0"/>
                <a:cs typeface="MS PGothic" charset="0"/>
              </a:rPr>
              <a:t>Runs on IBM SoftLayer* Infrastructure. SoftLayer, an IBM Company, provides cloud infrastructure as a service from 13 data centers in the United States, Asia, and Europe.</a:t>
            </a:r>
          </a:p>
        </p:txBody>
      </p:sp>
      <p:pic>
        <p:nvPicPr>
          <p:cNvPr id="24580" name="Picture 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1887538"/>
            <a:ext cx="4722812"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75" y="4319588"/>
            <a:ext cx="52959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106"/>
          <p:cNvSpPr>
            <a:spLocks noChangeArrowheads="1"/>
          </p:cNvSpPr>
          <p:nvPr/>
        </p:nvSpPr>
        <p:spPr bwMode="auto">
          <a:xfrm>
            <a:off x="280988" y="1171575"/>
            <a:ext cx="8542337" cy="581025"/>
          </a:xfrm>
          <a:prstGeom prst="rect">
            <a:avLst/>
          </a:prstGeom>
          <a:noFill/>
          <a:ln>
            <a:noFill/>
          </a:ln>
          <a:effectLst>
            <a:prstShdw prst="shdw17" dist="17961" dir="2700000">
              <a:srgbClr val="737D93">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spAutoFit/>
          </a:bodyPr>
          <a:lstStyle/>
          <a:p>
            <a:pPr eaLnBrk="1" hangingPunct="1">
              <a:spcAft>
                <a:spcPct val="50000"/>
              </a:spcAft>
              <a:buClr>
                <a:srgbClr val="00B2EF"/>
              </a:buClr>
              <a:buFont typeface="Wingdings" charset="0"/>
              <a:buNone/>
            </a:pPr>
            <a:r>
              <a:rPr lang="en-US" sz="1600" b="1">
                <a:solidFill>
                  <a:srgbClr val="000000"/>
                </a:solidFill>
                <a:ea typeface="MS PGothic" charset="0"/>
                <a:cs typeface="MS PGothic" charset="0"/>
              </a:rPr>
              <a:t>Bluemix is IBM’s new PaaS solution that combines the power of Cloud Foundry + popular languages and IBM software as a service</a:t>
            </a:r>
          </a:p>
        </p:txBody>
      </p:sp>
      <p:sp>
        <p:nvSpPr>
          <p:cNvPr id="24583" name="Text Box 107"/>
          <p:cNvSpPr txBox="1">
            <a:spLocks noChangeArrowheads="1"/>
          </p:cNvSpPr>
          <p:nvPr/>
        </p:nvSpPr>
        <p:spPr bwMode="auto">
          <a:xfrm>
            <a:off x="280988" y="5630863"/>
            <a:ext cx="8407400" cy="730250"/>
          </a:xfrm>
          <a:prstGeom prst="rect">
            <a:avLst/>
          </a:prstGeom>
          <a:noFill/>
          <a:ln>
            <a:noFill/>
          </a:ln>
          <a:effectLst>
            <a:prstShdw prst="shdw17" dist="17961" dir="2700000">
              <a:srgbClr val="737D93">
                <a:alpha val="74997"/>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spAutoFit/>
          </a:bodyPr>
          <a:lstStyle>
            <a:lvl1pPr marL="236538" indent="-236538">
              <a:defRPr sz="2200">
                <a:solidFill>
                  <a:schemeClr val="hlink"/>
                </a:solidFill>
                <a:latin typeface="Arial" charset="0"/>
                <a:ea typeface="ＭＳ Ｐゴシック" charset="0"/>
                <a:cs typeface="ＭＳ Ｐゴシック" charset="0"/>
              </a:defRPr>
            </a:lvl1pPr>
            <a:lvl2pPr marL="742950" indent="-285750">
              <a:defRPr sz="2200">
                <a:solidFill>
                  <a:schemeClr val="hlink"/>
                </a:solidFill>
                <a:latin typeface="Arial" charset="0"/>
                <a:ea typeface="ＭＳ Ｐゴシック" charset="0"/>
              </a:defRPr>
            </a:lvl2pPr>
            <a:lvl3pPr marL="1143000" indent="-228600">
              <a:defRPr sz="2200">
                <a:solidFill>
                  <a:schemeClr val="hlink"/>
                </a:solidFill>
                <a:latin typeface="Arial" charset="0"/>
                <a:ea typeface="ＭＳ Ｐゴシック" charset="0"/>
              </a:defRPr>
            </a:lvl3pPr>
            <a:lvl4pPr marL="1600200" indent="-228600">
              <a:defRPr sz="2200">
                <a:solidFill>
                  <a:schemeClr val="hlink"/>
                </a:solidFill>
                <a:latin typeface="Arial" charset="0"/>
                <a:ea typeface="ＭＳ Ｐゴシック" charset="0"/>
              </a:defRPr>
            </a:lvl4pPr>
            <a:lvl5pPr marL="2057400" indent="-228600">
              <a:defRPr sz="2200">
                <a:solidFill>
                  <a:schemeClr val="hlink"/>
                </a:solidFill>
                <a:latin typeface="Arial" charset="0"/>
                <a:ea typeface="ＭＳ Ｐゴシック" charset="0"/>
              </a:defRPr>
            </a:lvl5pPr>
            <a:lvl6pPr marL="2514600" indent="-228600" eaLnBrk="0" fontAlgn="base" hangingPunct="0">
              <a:spcBef>
                <a:spcPct val="0"/>
              </a:spcBef>
              <a:spcAft>
                <a:spcPct val="0"/>
              </a:spcAft>
              <a:defRPr sz="2200">
                <a:solidFill>
                  <a:schemeClr val="hlink"/>
                </a:solidFill>
                <a:latin typeface="Arial" charset="0"/>
                <a:ea typeface="ＭＳ Ｐゴシック" charset="0"/>
              </a:defRPr>
            </a:lvl6pPr>
            <a:lvl7pPr marL="2971800" indent="-228600" eaLnBrk="0" fontAlgn="base" hangingPunct="0">
              <a:spcBef>
                <a:spcPct val="0"/>
              </a:spcBef>
              <a:spcAft>
                <a:spcPct val="0"/>
              </a:spcAft>
              <a:defRPr sz="2200">
                <a:solidFill>
                  <a:schemeClr val="hlink"/>
                </a:solidFill>
                <a:latin typeface="Arial" charset="0"/>
                <a:ea typeface="ＭＳ Ｐゴシック" charset="0"/>
              </a:defRPr>
            </a:lvl7pPr>
            <a:lvl8pPr marL="3429000" indent="-228600" eaLnBrk="0" fontAlgn="base" hangingPunct="0">
              <a:spcBef>
                <a:spcPct val="0"/>
              </a:spcBef>
              <a:spcAft>
                <a:spcPct val="0"/>
              </a:spcAft>
              <a:defRPr sz="2200">
                <a:solidFill>
                  <a:schemeClr val="hlink"/>
                </a:solidFill>
                <a:latin typeface="Arial" charset="0"/>
                <a:ea typeface="ＭＳ Ｐゴシック" charset="0"/>
              </a:defRPr>
            </a:lvl8pPr>
            <a:lvl9pPr marL="3886200" indent="-228600" eaLnBrk="0" fontAlgn="base" hangingPunct="0">
              <a:spcBef>
                <a:spcPct val="0"/>
              </a:spcBef>
              <a:spcAft>
                <a:spcPct val="0"/>
              </a:spcAft>
              <a:defRPr sz="2200">
                <a:solidFill>
                  <a:schemeClr val="hlink"/>
                </a:solidFill>
                <a:latin typeface="Arial" charset="0"/>
                <a:ea typeface="ＭＳ Ｐゴシック" charset="0"/>
              </a:defRPr>
            </a:lvl9pPr>
          </a:lstStyle>
          <a:p>
            <a:pPr eaLnBrk="1" hangingPunct="1">
              <a:spcAft>
                <a:spcPct val="50000"/>
              </a:spcAft>
              <a:buClr>
                <a:srgbClr val="00B2EF"/>
              </a:buClr>
              <a:buFont typeface="Wingdings" charset="0"/>
              <a:buChar char="«"/>
            </a:pPr>
            <a:r>
              <a:rPr lang="en-US" sz="1400">
                <a:solidFill>
                  <a:srgbClr val="000000"/>
                </a:solidFill>
                <a:ea typeface="MS PGothic" charset="0"/>
                <a:cs typeface="MS PGothic" charset="0"/>
              </a:rPr>
              <a:t>To read more about SoftLayer, refer to </a:t>
            </a:r>
            <a:r>
              <a:rPr lang="en-US" sz="1400">
                <a:solidFill>
                  <a:srgbClr val="000000"/>
                </a:solidFill>
                <a:ea typeface="MS PGothic" charset="0"/>
                <a:cs typeface="MS PGothic" charset="0"/>
                <a:hlinkClick r:id="rId4"/>
              </a:rPr>
              <a:t>https://w3-connections.ibm.com/wikis/home?lang=en-us#!/wiki/Wb39726536f17_4b0c_85ea_df1aadd645c1/page/SoftLayer%20Cloud%20Virtual%20Summit%20for%20Architects</a:t>
            </a:r>
            <a:r>
              <a:rPr lang="en-US" sz="1400">
                <a:solidFill>
                  <a:srgbClr val="000000"/>
                </a:solidFill>
                <a:ea typeface="MS PGothic" charset="0"/>
                <a:cs typeface="MS PGothic" charset="0"/>
              </a:rPr>
              <a:t> </a:t>
            </a:r>
          </a:p>
        </p:txBody>
      </p:sp>
    </p:spTree>
    <p:extLst>
      <p:ext uri="{BB962C8B-B14F-4D97-AF65-F5344CB8AC3E}">
        <p14:creationId xmlns:p14="http://schemas.microsoft.com/office/powerpoint/2010/main" val="119187263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IBM_AD~1\AppData\Local\Temp\articulate\presenter\imgtemp\wpBwPHSN_files\slide0001_image001.png"/>
</p:tagLst>
</file>

<file path=ppt/theme/theme1.xml><?xml version="1.0" encoding="utf-8"?>
<a:theme xmlns:a="http://schemas.openxmlformats.org/drawingml/2006/main" name="Default Theme">
  <a:themeElements>
    <a:clrScheme name="EIS_PPT_template_white_standard 1">
      <a:dk1>
        <a:srgbClr val="000000"/>
      </a:dk1>
      <a:lt1>
        <a:srgbClr val="FFFFFF"/>
      </a:lt1>
      <a:dk2>
        <a:srgbClr val="000000"/>
      </a:dk2>
      <a:lt2>
        <a:srgbClr val="808080"/>
      </a:lt2>
      <a:accent1>
        <a:srgbClr val="83D1F5"/>
      </a:accent1>
      <a:accent2>
        <a:srgbClr val="8CC63F"/>
      </a:accent2>
      <a:accent3>
        <a:srgbClr val="FFFFFF"/>
      </a:accent3>
      <a:accent4>
        <a:srgbClr val="000000"/>
      </a:accent4>
      <a:accent5>
        <a:srgbClr val="C1E5F9"/>
      </a:accent5>
      <a:accent6>
        <a:srgbClr val="7EB338"/>
      </a:accent6>
      <a:hlink>
        <a:srgbClr val="F04E37"/>
      </a:hlink>
      <a:folHlink>
        <a:srgbClr val="F19027"/>
      </a:folHlink>
    </a:clrScheme>
    <a:fontScheme name="EIS_PPT_template_white_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IS_PPT_template_white_standard 1">
        <a:dk1>
          <a:srgbClr val="000000"/>
        </a:dk1>
        <a:lt1>
          <a:srgbClr val="FFFFFF"/>
        </a:lt1>
        <a:dk2>
          <a:srgbClr val="000000"/>
        </a:dk2>
        <a:lt2>
          <a:srgbClr val="808080"/>
        </a:lt2>
        <a:accent1>
          <a:srgbClr val="83D1F5"/>
        </a:accent1>
        <a:accent2>
          <a:srgbClr val="8CC63F"/>
        </a:accent2>
        <a:accent3>
          <a:srgbClr val="FFFFFF"/>
        </a:accent3>
        <a:accent4>
          <a:srgbClr val="000000"/>
        </a:accent4>
        <a:accent5>
          <a:srgbClr val="C1E5F9"/>
        </a:accent5>
        <a:accent6>
          <a:srgbClr val="7EB338"/>
        </a:accent6>
        <a:hlink>
          <a:srgbClr val="F04E37"/>
        </a:hlink>
        <a:folHlink>
          <a:srgbClr val="F1902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January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7_January 2013">
  <a:themeElements>
    <a:clrScheme name="7_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7_January 201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lnDef>
  </a:objectDefaults>
  <a:extraClrSchemeLst>
    <a:extraClrScheme>
      <a:clrScheme name="7_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8_January 2013">
  <a:themeElements>
    <a:clrScheme name="7_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7_January 201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lnDef>
  </a:objectDefaults>
  <a:extraClrSchemeLst>
    <a:extraClrScheme>
      <a:clrScheme name="7_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Cover Pages">
  <a:themeElements>
    <a:clrScheme name="IBMiXv8 1">
      <a:dk1>
        <a:srgbClr val="001934"/>
      </a:dk1>
      <a:lt1>
        <a:sysClr val="window" lastClr="FFFFFF"/>
      </a:lt1>
      <a:dk2>
        <a:srgbClr val="00443D"/>
      </a:dk2>
      <a:lt2>
        <a:srgbClr val="00B2EF"/>
      </a:lt2>
      <a:accent1>
        <a:srgbClr val="FFFF4F"/>
      </a:accent1>
      <a:accent2>
        <a:srgbClr val="D9182D"/>
      </a:accent2>
      <a:accent3>
        <a:srgbClr val="EE3E96"/>
      </a:accent3>
      <a:accent4>
        <a:srgbClr val="7F1C7D"/>
      </a:accent4>
      <a:accent5>
        <a:srgbClr val="007670"/>
      </a:accent5>
      <a:accent6>
        <a:srgbClr val="17AF4B"/>
      </a:accent6>
      <a:hlink>
        <a:srgbClr val="003F69"/>
      </a:hlink>
      <a:folHlink>
        <a:srgbClr val="8C00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xt w/ Bullets - ixWords">
  <a:themeElements>
    <a:clrScheme name="IBM ix">
      <a:dk1>
        <a:srgbClr val="001934"/>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23467</TotalTime>
  <Words>3231</Words>
  <Application>Microsoft Macintosh PowerPoint</Application>
  <PresentationFormat>On-screen Show (4:3)</PresentationFormat>
  <Paragraphs>389</Paragraphs>
  <Slides>31</Slides>
  <Notes>17</Notes>
  <HiddenSlides>0</HiddenSlides>
  <MMClips>0</MMClips>
  <ScaleCrop>false</ScaleCrop>
  <HeadingPairs>
    <vt:vector size="4" baseType="variant">
      <vt:variant>
        <vt:lpstr>Theme</vt:lpstr>
      </vt:variant>
      <vt:variant>
        <vt:i4>7</vt:i4>
      </vt:variant>
      <vt:variant>
        <vt:lpstr>Slide Titles</vt:lpstr>
      </vt:variant>
      <vt:variant>
        <vt:i4>31</vt:i4>
      </vt:variant>
    </vt:vector>
  </HeadingPairs>
  <TitlesOfParts>
    <vt:vector size="38" baseType="lpstr">
      <vt:lpstr>Default Theme</vt:lpstr>
      <vt:lpstr>7_Office Theme</vt:lpstr>
      <vt:lpstr>1_January 2013</vt:lpstr>
      <vt:lpstr>7_January 2013</vt:lpstr>
      <vt:lpstr>8_January 2013</vt:lpstr>
      <vt:lpstr>Cover Pages</vt:lpstr>
      <vt:lpstr>Text w/ Bullets - ixWords</vt:lpstr>
      <vt:lpstr>APIs and API Management</vt:lpstr>
      <vt:lpstr>diminishing returns</vt:lpstr>
      <vt:lpstr>Bi-modal and Two (N?) Speed Architecture</vt:lpstr>
      <vt:lpstr>New modes of engagement</vt:lpstr>
      <vt:lpstr>A platform is a system that can be …</vt:lpstr>
      <vt:lpstr>Can platforms shield companies from poor economic climates?</vt:lpstr>
      <vt:lpstr>Successful Platforms</vt:lpstr>
      <vt:lpstr>Characteristics of Platforms</vt:lpstr>
      <vt:lpstr>PowerPoint Presentation</vt:lpstr>
      <vt:lpstr>Healthy API Economy?</vt:lpstr>
      <vt:lpstr>APIs just a new name for SOA? – Nah I don’t think so</vt:lpstr>
      <vt:lpstr>PowerPoint Presentation</vt:lpstr>
      <vt:lpstr>API Business Models</vt:lpstr>
      <vt:lpstr>PowerPoint Presentation</vt:lpstr>
      <vt:lpstr>API Economy Reference Model</vt:lpstr>
      <vt:lpstr>PowerPoint Presentation</vt:lpstr>
      <vt:lpstr>PowerPoint Presentation</vt:lpstr>
      <vt:lpstr>PowerPoint Presentation</vt:lpstr>
      <vt:lpstr>PowerPoint Presentation</vt:lpstr>
      <vt:lpstr>Common API use cases</vt:lpstr>
      <vt:lpstr>Apps, Wearable's, IoT – newest System of Engagement for business </vt:lpstr>
      <vt:lpstr>PowerPoint Presentation</vt:lpstr>
      <vt:lpstr>Typical Interactions between Android Phone, Watch, APIs and Services</vt:lpstr>
      <vt:lpstr>UI – API – ESB/Services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IBMSidBhatia</dc:creator>
  <cp:lastModifiedBy>William Brown</cp:lastModifiedBy>
  <cp:revision>319</cp:revision>
  <dcterms:created xsi:type="dcterms:W3CDTF">2015-03-02T04:45:29Z</dcterms:created>
  <dcterms:modified xsi:type="dcterms:W3CDTF">2015-11-01T15:16:42Z</dcterms:modified>
</cp:coreProperties>
</file>